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97" r:id="rId3"/>
    <p:sldId id="258" r:id="rId4"/>
    <p:sldId id="285" r:id="rId5"/>
    <p:sldId id="330" r:id="rId6"/>
    <p:sldId id="259" r:id="rId7"/>
    <p:sldId id="319" r:id="rId8"/>
    <p:sldId id="264" r:id="rId9"/>
    <p:sldId id="328" r:id="rId10"/>
    <p:sldId id="261" r:id="rId11"/>
    <p:sldId id="335" r:id="rId12"/>
    <p:sldId id="331" r:id="rId13"/>
    <p:sldId id="304" r:id="rId14"/>
    <p:sldId id="363" r:id="rId15"/>
    <p:sldId id="338" r:id="rId16"/>
    <p:sldId id="339" r:id="rId17"/>
    <p:sldId id="340" r:id="rId18"/>
    <p:sldId id="270" r:id="rId19"/>
    <p:sldId id="332" r:id="rId20"/>
    <p:sldId id="272" r:id="rId21"/>
    <p:sldId id="306" r:id="rId22"/>
    <p:sldId id="373" r:id="rId23"/>
    <p:sldId id="374" r:id="rId24"/>
    <p:sldId id="375" r:id="rId25"/>
    <p:sldId id="377" r:id="rId26"/>
    <p:sldId id="348" r:id="rId27"/>
    <p:sldId id="349" r:id="rId28"/>
    <p:sldId id="350" r:id="rId29"/>
    <p:sldId id="320" r:id="rId30"/>
    <p:sldId id="321" r:id="rId31"/>
    <p:sldId id="336" r:id="rId32"/>
    <p:sldId id="337" r:id="rId33"/>
    <p:sldId id="333" r:id="rId34"/>
    <p:sldId id="362" r:id="rId35"/>
    <p:sldId id="278" r:id="rId36"/>
    <p:sldId id="316" r:id="rId37"/>
    <p:sldId id="351" r:id="rId38"/>
    <p:sldId id="352" r:id="rId39"/>
    <p:sldId id="353" r:id="rId40"/>
    <p:sldId id="329" r:id="rId41"/>
    <p:sldId id="280" r:id="rId42"/>
    <p:sldId id="334" r:id="rId43"/>
    <p:sldId id="282" r:id="rId44"/>
    <p:sldId id="283" r:id="rId45"/>
    <p:sldId id="284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03" r:id="rId5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3" pos="3833" userDrawn="1">
          <p15:clr>
            <a:srgbClr val="A4A3A4"/>
          </p15:clr>
        </p15:guide>
        <p15:guide id="4" pos="1927" userDrawn="1">
          <p15:clr>
            <a:srgbClr val="A4A3A4"/>
          </p15:clr>
        </p15:guide>
        <p15:guide id="10" orient="horz" pos="2840" userDrawn="1">
          <p15:clr>
            <a:srgbClr val="A4A3A4"/>
          </p15:clr>
        </p15:guide>
        <p15:guide id="11" orient="horz" pos="1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B92"/>
    <a:srgbClr val="034A93"/>
    <a:srgbClr val="595959"/>
    <a:srgbClr val="6E6E6E"/>
    <a:srgbClr val="FCF2E3"/>
    <a:srgbClr val="D0D8E8"/>
    <a:srgbClr val="E9EDF4"/>
    <a:srgbClr val="C4DBE8"/>
    <a:srgbClr val="1D5F9E"/>
    <a:srgbClr val="A6C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0" autoAdjust="0"/>
    <p:restoredTop sz="83454" autoAdjust="0"/>
  </p:normalViewPr>
  <p:slideViewPr>
    <p:cSldViewPr snapToObjects="1" showGuides="1">
      <p:cViewPr varScale="1">
        <p:scale>
          <a:sx n="76" d="100"/>
          <a:sy n="76" d="100"/>
        </p:scale>
        <p:origin x="-1764" y="-90"/>
      </p:cViewPr>
      <p:guideLst>
        <p:guide orient="horz" pos="2840"/>
        <p:guide orient="horz" pos="1480"/>
        <p:guide pos="3833"/>
        <p:guide pos="19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solidFill>
                <a:srgbClr val="014B92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>
                <a:solidFill>
                  <a:srgbClr val="014B92"/>
                </a:solidFill>
              </a:ln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rgbClr val="014B92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solidFill>
                  <a:srgbClr val="014B92"/>
                </a:solidFill>
              </a:ln>
            </c:spPr>
          </c:dPt>
          <c:dPt>
            <c:idx val="3"/>
            <c:bubble3D val="0"/>
            <c:spPr>
              <a:solidFill>
                <a:srgbClr val="1D5F9E"/>
              </a:solidFill>
              <a:ln>
                <a:solidFill>
                  <a:srgbClr val="014B92"/>
                </a:solidFill>
              </a:ln>
            </c:spPr>
          </c:dPt>
          <c:cat>
            <c:strRef>
              <c:f>Tabelle1!$A$2:$A$6</c:f>
              <c:strCache>
                <c:ptCount val="5"/>
                <c:pt idx="0">
                  <c:v>Analyse 8h</c:v>
                </c:pt>
                <c:pt idx="1">
                  <c:v>Entwurf 11 h</c:v>
                </c:pt>
                <c:pt idx="2">
                  <c:v>Implementierung 40 h</c:v>
                </c:pt>
                <c:pt idx="3">
                  <c:v>Abnahme / Einführung 1h</c:v>
                </c:pt>
                <c:pt idx="4">
                  <c:v>Dokumentation 10 h</c:v>
                </c:pt>
              </c:strCache>
            </c:strRef>
          </c:cat>
          <c:val>
            <c:numRef>
              <c:f>Tabelle1!$B$2:$B$6</c:f>
              <c:numCache>
                <c:formatCode>#\ "h"</c:formatCode>
                <c:ptCount val="5"/>
                <c:pt idx="0">
                  <c:v>8</c:v>
                </c:pt>
                <c:pt idx="1">
                  <c:v>11</c:v>
                </c:pt>
                <c:pt idx="2">
                  <c:v>40</c:v>
                </c:pt>
                <c:pt idx="3">
                  <c:v>1</c:v>
                </c:pt>
                <c:pt idx="4">
                  <c:v>10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9746939667314014"/>
          <c:y val="0.12610728209023581"/>
          <c:w val="0.39597378014176776"/>
          <c:h val="0.78325197439706884"/>
        </c:manualLayout>
      </c:layout>
      <c:overlay val="0"/>
      <c:txPr>
        <a:bodyPr/>
        <a:lstStyle/>
        <a:p>
          <a:pPr>
            <a:defRPr sz="2000">
              <a:solidFill>
                <a:srgbClr val="014B92"/>
              </a:solidFill>
              <a:latin typeface="Arial Black" panose="020B0A040201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Amortisation!$C$2</c:f>
              <c:strCache>
                <c:ptCount val="1"/>
                <c:pt idx="0">
                  <c:v>alt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Amortisation!$B$3:$B$6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Amortisation!$C$3:$C$6</c:f>
              <c:numCache>
                <c:formatCode>General</c:formatCode>
                <c:ptCount val="4"/>
                <c:pt idx="0">
                  <c:v>0</c:v>
                </c:pt>
                <c:pt idx="1">
                  <c:v>1120</c:v>
                </c:pt>
                <c:pt idx="2">
                  <c:v>2240</c:v>
                </c:pt>
                <c:pt idx="3">
                  <c:v>3360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Amortisation!$D$2</c:f>
              <c:strCache>
                <c:ptCount val="1"/>
                <c:pt idx="0">
                  <c:v>neu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dPt>
            <c:idx val="2"/>
            <c:bubble3D val="0"/>
          </c:dPt>
          <c:cat>
            <c:numRef>
              <c:f>Amortisation!$B$3:$B$6</c:f>
              <c:numCache>
                <c:formatCode>General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</c:numCache>
            </c:numRef>
          </c:cat>
          <c:val>
            <c:numRef>
              <c:f>Amortisation!$D$3:$D$6</c:f>
              <c:numCache>
                <c:formatCode>General</c:formatCode>
                <c:ptCount val="4"/>
                <c:pt idx="0">
                  <c:v>2270</c:v>
                </c:pt>
                <c:pt idx="1">
                  <c:v>2380</c:v>
                </c:pt>
                <c:pt idx="2">
                  <c:v>2490</c:v>
                </c:pt>
                <c:pt idx="3">
                  <c:v>2600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06240"/>
        <c:axId val="42108416"/>
      </c:lineChart>
      <c:catAx>
        <c:axId val="42106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 Black" panose="020B0A04020102020204" pitchFamily="34" charset="0"/>
                  </a:defRPr>
                </a:pPr>
                <a:r>
                  <a:rPr lang="en-US">
                    <a:latin typeface="Arial Black" panose="020B0A04020102020204" pitchFamily="34" charset="0"/>
                  </a:rPr>
                  <a:t>Zeit (in Jahren)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 Black" panose="020B0A04020102020204" pitchFamily="34" charset="0"/>
              </a:defRPr>
            </a:pPr>
            <a:endParaRPr lang="de-DE"/>
          </a:p>
        </c:txPr>
        <c:crossAx val="42108416"/>
        <c:crosses val="autoZero"/>
        <c:auto val="1"/>
        <c:lblAlgn val="ctr"/>
        <c:lblOffset val="100"/>
        <c:tickLblSkip val="1"/>
        <c:noMultiLvlLbl val="0"/>
      </c:catAx>
      <c:valAx>
        <c:axId val="42108416"/>
        <c:scaling>
          <c:orientation val="minMax"/>
        </c:scaling>
        <c:delete val="0"/>
        <c:axPos val="l"/>
        <c:majorGridlines/>
        <c:title>
          <c:tx>
            <c:rich>
              <a:bodyPr rot="0" vert="horz" anchor="ctr" anchorCtr="0"/>
              <a:lstStyle/>
              <a:p>
                <a:pPr>
                  <a:defRPr>
                    <a:latin typeface="Arial Black" panose="020B0A04020102020204" pitchFamily="34" charset="0"/>
                  </a:defRPr>
                </a:pPr>
                <a:r>
                  <a:rPr lang="en-US">
                    <a:latin typeface="Arial Black" panose="020B0A04020102020204" pitchFamily="34" charset="0"/>
                  </a:rPr>
                  <a:t>Kosten (in €)</a:t>
                </a:r>
              </a:p>
            </c:rich>
          </c:tx>
          <c:layout>
            <c:manualLayout>
              <c:xMode val="edge"/>
              <c:yMode val="edge"/>
              <c:x val="1.6931452060882125E-2"/>
              <c:y val="0.24582733210860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 Black" panose="020B0A04020102020204" pitchFamily="34" charset="0"/>
              </a:defRPr>
            </a:pPr>
            <a:endParaRPr lang="de-DE"/>
          </a:p>
        </c:txPr>
        <c:crossAx val="42106240"/>
        <c:crosses val="autoZero"/>
        <c:crossBetween val="midCat"/>
        <c:majorUnit val="1000"/>
        <c:minorUnit val="500"/>
      </c:valAx>
    </c:plotArea>
    <c:legend>
      <c:legendPos val="r"/>
      <c:overlay val="0"/>
      <c:txPr>
        <a:bodyPr/>
        <a:lstStyle/>
        <a:p>
          <a:pPr>
            <a:defRPr sz="1800">
              <a:latin typeface="Arial Black" panose="020B0A040201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de-DE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A17AFC-E19E-41DB-9E72-F8FBFF011A51}" type="doc">
      <dgm:prSet loTypeId="urn:microsoft.com/office/officeart/2009/3/layout/DescendingProcess" loCatId="process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D781937-F01C-44C1-A68B-FDD54EE23493}">
      <dgm:prSet phldrT="[Text]"/>
      <dgm:spPr/>
      <dgm:t>
        <a:bodyPr/>
        <a:lstStyle/>
        <a:p>
          <a:endParaRPr lang="de-DE" b="1" dirty="0">
            <a:latin typeface="Arial Black" panose="020B0A04020102020204" pitchFamily="34" charset="0"/>
          </a:endParaRPr>
        </a:p>
      </dgm:t>
    </dgm:pt>
    <dgm:pt modelId="{8D1313A2-0284-45B1-BBEC-356853A58C48}" type="parTrans" cxnId="{63B7C121-EFB9-438D-82C6-3C27EEBED25F}">
      <dgm:prSet/>
      <dgm:spPr/>
      <dgm:t>
        <a:bodyPr/>
        <a:lstStyle/>
        <a:p>
          <a:endParaRPr lang="de-DE"/>
        </a:p>
      </dgm:t>
    </dgm:pt>
    <dgm:pt modelId="{5CEC8CA1-BEE9-40C6-A5F9-BAAD378F4109}" type="sibTrans" cxnId="{63B7C121-EFB9-438D-82C6-3C27EEBED25F}">
      <dgm:prSet/>
      <dgm:spPr/>
      <dgm:t>
        <a:bodyPr/>
        <a:lstStyle/>
        <a:p>
          <a:endParaRPr lang="de-DE"/>
        </a:p>
      </dgm:t>
    </dgm:pt>
    <dgm:pt modelId="{BA78E735-3EF8-4816-AD47-67D94F64170D}" type="pres">
      <dgm:prSet presAssocID="{9BA17AFC-E19E-41DB-9E72-F8FBFF011A51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de-DE"/>
        </a:p>
      </dgm:t>
    </dgm:pt>
    <dgm:pt modelId="{10DEA5C4-72E2-4467-AA1D-574295F707A5}" type="pres">
      <dgm:prSet presAssocID="{9BA17AFC-E19E-41DB-9E72-F8FBFF011A51}" presName="arrowNode" presStyleLbl="node1" presStyleIdx="0" presStyleCnt="1" custLinFactNeighborX="13019"/>
      <dgm:spPr>
        <a:solidFill>
          <a:srgbClr val="034A93"/>
        </a:solidFill>
      </dgm:spPr>
      <dgm:t>
        <a:bodyPr/>
        <a:lstStyle/>
        <a:p>
          <a:endParaRPr lang="de-DE"/>
        </a:p>
      </dgm:t>
    </dgm:pt>
    <dgm:pt modelId="{846850AF-959C-4212-94BF-70259703FF4F}" type="pres">
      <dgm:prSet presAssocID="{ED781937-F01C-44C1-A68B-FDD54EE23493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48326AC-2DF5-49E3-BB98-89249364CA63}" type="presOf" srcId="{9BA17AFC-E19E-41DB-9E72-F8FBFF011A51}" destId="{BA78E735-3EF8-4816-AD47-67D94F64170D}" srcOrd="0" destOrd="0" presId="urn:microsoft.com/office/officeart/2009/3/layout/DescendingProcess"/>
    <dgm:cxn modelId="{63B7C121-EFB9-438D-82C6-3C27EEBED25F}" srcId="{9BA17AFC-E19E-41DB-9E72-F8FBFF011A51}" destId="{ED781937-F01C-44C1-A68B-FDD54EE23493}" srcOrd="0" destOrd="0" parTransId="{8D1313A2-0284-45B1-BBEC-356853A58C48}" sibTransId="{5CEC8CA1-BEE9-40C6-A5F9-BAAD378F4109}"/>
    <dgm:cxn modelId="{E47D52B9-63D8-42D6-989C-161C17CDA5E5}" type="presOf" srcId="{ED781937-F01C-44C1-A68B-FDD54EE23493}" destId="{846850AF-959C-4212-94BF-70259703FF4F}" srcOrd="0" destOrd="0" presId="urn:microsoft.com/office/officeart/2009/3/layout/DescendingProcess"/>
    <dgm:cxn modelId="{1EEAF5CA-09DF-4200-98E5-806DA2F23F92}" type="presParOf" srcId="{BA78E735-3EF8-4816-AD47-67D94F64170D}" destId="{10DEA5C4-72E2-4467-AA1D-574295F707A5}" srcOrd="0" destOrd="0" presId="urn:microsoft.com/office/officeart/2009/3/layout/DescendingProcess"/>
    <dgm:cxn modelId="{7327E4C2-1932-4C78-B5C1-038BFDC2D155}" type="presParOf" srcId="{BA78E735-3EF8-4816-AD47-67D94F64170D}" destId="{846850AF-959C-4212-94BF-70259703FF4F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8B9052-6E15-43C9-B495-E5C9DBDBD11A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355AA021-899A-43FB-BDAB-63F5787AD40B}">
      <dgm:prSet phldrT="[Text]" custT="1"/>
      <dgm:spPr>
        <a:solidFill>
          <a:srgbClr val="C4DBE8"/>
        </a:solidFill>
      </dgm:spPr>
      <dgm:t>
        <a:bodyPr/>
        <a:lstStyle/>
        <a:p>
          <a:r>
            <a:rPr lang="de-DE" sz="1800" dirty="0" smtClean="0">
              <a:solidFill>
                <a:srgbClr val="014B92"/>
              </a:solidFill>
              <a:latin typeface="Arial Black" panose="020B0A04020102020204" pitchFamily="34" charset="0"/>
            </a:rPr>
            <a:t>Manuelle Arbeit</a:t>
          </a:r>
          <a:endParaRPr lang="de-DE" sz="1800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62463B4A-E8B6-49BD-9691-4280DAA47DF8}" type="parTrans" cxnId="{68276285-CF29-43A0-B2CB-02B0E18C750D}">
      <dgm:prSet/>
      <dgm:spPr/>
      <dgm:t>
        <a:bodyPr/>
        <a:lstStyle/>
        <a:p>
          <a:endParaRPr lang="de-DE"/>
        </a:p>
      </dgm:t>
    </dgm:pt>
    <dgm:pt modelId="{28B01044-2D9A-42B0-BEED-055EA40CBEA1}" type="sibTrans" cxnId="{68276285-CF29-43A0-B2CB-02B0E18C750D}">
      <dgm:prSet/>
      <dgm:spPr/>
      <dgm:t>
        <a:bodyPr/>
        <a:lstStyle/>
        <a:p>
          <a:endParaRPr lang="de-DE"/>
        </a:p>
      </dgm:t>
    </dgm:pt>
    <dgm:pt modelId="{CA22A326-36BD-4A56-9F2A-20EE731F91F0}">
      <dgm:prSet phldrT="[Text]" custT="1"/>
      <dgm:spPr>
        <a:solidFill>
          <a:srgbClr val="C4DBE8"/>
        </a:solidFill>
      </dgm:spPr>
      <dgm:t>
        <a:bodyPr/>
        <a:lstStyle/>
        <a:p>
          <a:r>
            <a:rPr lang="de-DE" sz="1800" dirty="0" smtClean="0">
              <a:solidFill>
                <a:srgbClr val="014B92"/>
              </a:solidFill>
              <a:latin typeface="Arial Black" panose="020B0A04020102020204" pitchFamily="34" charset="0"/>
            </a:rPr>
            <a:t>Vergessen von Prozessschritten</a:t>
          </a:r>
          <a:endParaRPr lang="de-DE" sz="1800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0D7A9A92-DF4E-482D-9AF3-6F989BC1D01E}" type="parTrans" cxnId="{230CD11A-9BB1-46BD-95F7-1E3286E570C8}">
      <dgm:prSet/>
      <dgm:spPr/>
      <dgm:t>
        <a:bodyPr/>
        <a:lstStyle/>
        <a:p>
          <a:endParaRPr lang="de-DE"/>
        </a:p>
      </dgm:t>
    </dgm:pt>
    <dgm:pt modelId="{EB08D651-D75B-431E-9225-0228E7A83C82}" type="sibTrans" cxnId="{230CD11A-9BB1-46BD-95F7-1E3286E570C8}">
      <dgm:prSet/>
      <dgm:spPr/>
      <dgm:t>
        <a:bodyPr/>
        <a:lstStyle/>
        <a:p>
          <a:endParaRPr lang="de-DE"/>
        </a:p>
      </dgm:t>
    </dgm:pt>
    <dgm:pt modelId="{55732F03-6A09-4A3E-A6CF-F9258078E5B4}">
      <dgm:prSet phldrT="[Text]" custT="1"/>
      <dgm:spPr>
        <a:solidFill>
          <a:srgbClr val="C4DBE8"/>
        </a:solidFill>
      </dgm:spPr>
      <dgm:t>
        <a:bodyPr/>
        <a:lstStyle/>
        <a:p>
          <a:r>
            <a:rPr lang="de-DE" sz="1800" dirty="0" smtClean="0">
              <a:solidFill>
                <a:srgbClr val="014B92"/>
              </a:solidFill>
              <a:latin typeface="Arial Black" panose="020B0A04020102020204" pitchFamily="34" charset="0"/>
            </a:rPr>
            <a:t>Blockade</a:t>
          </a:r>
          <a:endParaRPr lang="de-DE" sz="1800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50D42341-B76F-42C7-962B-741591ED30DA}" type="parTrans" cxnId="{40AE45BC-C7CB-4AB0-9BFD-4F24A49806D2}">
      <dgm:prSet/>
      <dgm:spPr/>
      <dgm:t>
        <a:bodyPr/>
        <a:lstStyle/>
        <a:p>
          <a:endParaRPr lang="de-DE"/>
        </a:p>
      </dgm:t>
    </dgm:pt>
    <dgm:pt modelId="{117307F3-15EC-478E-81B3-383C03C03167}" type="sibTrans" cxnId="{40AE45BC-C7CB-4AB0-9BFD-4F24A49806D2}">
      <dgm:prSet/>
      <dgm:spPr/>
      <dgm:t>
        <a:bodyPr/>
        <a:lstStyle/>
        <a:p>
          <a:endParaRPr lang="de-DE"/>
        </a:p>
      </dgm:t>
    </dgm:pt>
    <dgm:pt modelId="{196D7D32-A638-4133-A7C5-B9B16F5FEF4B}">
      <dgm:prSet phldrT="[Text]" custT="1"/>
      <dgm:spPr>
        <a:solidFill>
          <a:srgbClr val="C4DBE8"/>
        </a:solidFill>
      </dgm:spPr>
      <dgm:t>
        <a:bodyPr/>
        <a:lstStyle/>
        <a:p>
          <a:r>
            <a:rPr lang="de-DE" sz="1800" dirty="0" smtClean="0">
              <a:solidFill>
                <a:srgbClr val="014B92"/>
              </a:solidFill>
              <a:latin typeface="Arial Black" panose="020B0A04020102020204" pitchFamily="34" charset="0"/>
            </a:rPr>
            <a:t>Zeitaufwendig</a:t>
          </a:r>
          <a:endParaRPr lang="de-DE" sz="1800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79ED81E7-9BE5-4C8C-9F1E-9F5E8832AE3A}" type="parTrans" cxnId="{6EAEC92B-99D4-4E74-B2E4-D357A1A61D8C}">
      <dgm:prSet/>
      <dgm:spPr/>
      <dgm:t>
        <a:bodyPr/>
        <a:lstStyle/>
        <a:p>
          <a:endParaRPr lang="de-DE"/>
        </a:p>
      </dgm:t>
    </dgm:pt>
    <dgm:pt modelId="{F65749EC-BB91-4233-81D9-59FD32754AD9}" type="sibTrans" cxnId="{6EAEC92B-99D4-4E74-B2E4-D357A1A61D8C}">
      <dgm:prSet/>
      <dgm:spPr/>
      <dgm:t>
        <a:bodyPr/>
        <a:lstStyle/>
        <a:p>
          <a:endParaRPr lang="de-DE"/>
        </a:p>
      </dgm:t>
    </dgm:pt>
    <dgm:pt modelId="{F2219FA8-FBBB-4460-A3C7-7AF773BB7EA4}">
      <dgm:prSet phldrT="[Text]" custT="1"/>
      <dgm:spPr>
        <a:solidFill>
          <a:srgbClr val="C4DBE8"/>
        </a:solidFill>
      </dgm:spPr>
      <dgm:t>
        <a:bodyPr/>
        <a:lstStyle/>
        <a:p>
          <a:r>
            <a:rPr lang="de-DE" sz="1800" dirty="0" smtClean="0">
              <a:solidFill>
                <a:srgbClr val="014B92"/>
              </a:solidFill>
              <a:latin typeface="Arial Black" panose="020B0A04020102020204" pitchFamily="34" charset="0"/>
            </a:rPr>
            <a:t>Fehleranfälligkeit</a:t>
          </a:r>
          <a:endParaRPr lang="de-DE" sz="1800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A68FA97B-E0E1-45B0-9E90-BB375F7CB987}" type="parTrans" cxnId="{6AA697E1-6C37-4670-8E88-83C722B1DE89}">
      <dgm:prSet/>
      <dgm:spPr/>
      <dgm:t>
        <a:bodyPr/>
        <a:lstStyle/>
        <a:p>
          <a:endParaRPr lang="de-DE"/>
        </a:p>
      </dgm:t>
    </dgm:pt>
    <dgm:pt modelId="{24D5EF56-1422-4BD8-AB21-D362DC7D3FE3}" type="sibTrans" cxnId="{6AA697E1-6C37-4670-8E88-83C722B1DE89}">
      <dgm:prSet/>
      <dgm:spPr/>
      <dgm:t>
        <a:bodyPr/>
        <a:lstStyle/>
        <a:p>
          <a:endParaRPr lang="de-DE"/>
        </a:p>
      </dgm:t>
    </dgm:pt>
    <dgm:pt modelId="{40768C5A-D7F8-40F4-96F4-0BE473CCC98D}" type="pres">
      <dgm:prSet presAssocID="{248B9052-6E15-43C9-B495-E5C9DBDBD1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4AA1307-1F3C-4596-9FDE-CF9E97060EAD}" type="pres">
      <dgm:prSet presAssocID="{355AA021-899A-43FB-BDAB-63F5787AD40B}" presName="composite" presStyleCnt="0"/>
      <dgm:spPr/>
    </dgm:pt>
    <dgm:pt modelId="{EB2A753D-05F3-4DC3-B6D0-A8FE1D05C6A8}" type="pres">
      <dgm:prSet presAssocID="{355AA021-899A-43FB-BDAB-63F5787AD40B}" presName="rect1" presStyleLbl="b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de-DE"/>
        </a:p>
      </dgm:t>
    </dgm:pt>
    <dgm:pt modelId="{C64BB7FD-87B4-46C5-AEAD-EB478FE0A57B}" type="pres">
      <dgm:prSet presAssocID="{355AA021-899A-43FB-BDAB-63F5787AD40B}" presName="wedgeRectCallout1" presStyleLbl="node1" presStyleIdx="0" presStyleCnt="5" custScaleX="12119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FF70B91-4931-40BF-9332-80F6C9FF8F38}" type="pres">
      <dgm:prSet presAssocID="{28B01044-2D9A-42B0-BEED-055EA40CBEA1}" presName="sibTrans" presStyleCnt="0"/>
      <dgm:spPr/>
    </dgm:pt>
    <dgm:pt modelId="{E9E51D21-9BB3-4FE8-81F6-4CF70D88FEA7}" type="pres">
      <dgm:prSet presAssocID="{F2219FA8-FBBB-4460-A3C7-7AF773BB7EA4}" presName="composite" presStyleCnt="0"/>
      <dgm:spPr/>
    </dgm:pt>
    <dgm:pt modelId="{D2B3EB26-B2B4-4FD8-923C-58019BA30E74}" type="pres">
      <dgm:prSet presAssocID="{F2219FA8-FBBB-4460-A3C7-7AF773BB7EA4}" presName="rect1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de-DE"/>
        </a:p>
      </dgm:t>
    </dgm:pt>
    <dgm:pt modelId="{92B7309C-A251-4E61-96B9-14A924706895}" type="pres">
      <dgm:prSet presAssocID="{F2219FA8-FBBB-4460-A3C7-7AF773BB7EA4}" presName="wedgeRectCallout1" presStyleLbl="node1" presStyleIdx="1" presStyleCnt="5" custScaleX="131330" custLinFactNeighborX="333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EE82376-CD48-4F0C-9E88-FAABF71F84F7}" type="pres">
      <dgm:prSet presAssocID="{24D5EF56-1422-4BD8-AB21-D362DC7D3FE3}" presName="sibTrans" presStyleCnt="0"/>
      <dgm:spPr/>
    </dgm:pt>
    <dgm:pt modelId="{FB5ECFB1-621D-4BE7-AE86-EA68925735DD}" type="pres">
      <dgm:prSet presAssocID="{CA22A326-36BD-4A56-9F2A-20EE731F91F0}" presName="composite" presStyleCnt="0"/>
      <dgm:spPr/>
    </dgm:pt>
    <dgm:pt modelId="{A88E58B9-1FC7-4B31-B2A4-7522DC3E9F4C}" type="pres">
      <dgm:prSet presAssocID="{CA22A326-36BD-4A56-9F2A-20EE731F91F0}" presName="rect1" presStyleLbl="b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de-DE"/>
        </a:p>
      </dgm:t>
    </dgm:pt>
    <dgm:pt modelId="{AA7A8085-2F21-40F4-A6A1-064681B860E3}" type="pres">
      <dgm:prSet presAssocID="{CA22A326-36BD-4A56-9F2A-20EE731F91F0}" presName="wedgeRectCallout1" presStyleLbl="node1" presStyleIdx="2" presStyleCnt="5" custScaleX="12119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9BCD097-DD5B-4E69-86B4-1D9048837D94}" type="pres">
      <dgm:prSet presAssocID="{EB08D651-D75B-431E-9225-0228E7A83C82}" presName="sibTrans" presStyleCnt="0"/>
      <dgm:spPr/>
    </dgm:pt>
    <dgm:pt modelId="{76DE3E03-C0F7-4084-8A87-5046F966032F}" type="pres">
      <dgm:prSet presAssocID="{55732F03-6A09-4A3E-A6CF-F9258078E5B4}" presName="composite" presStyleCnt="0"/>
      <dgm:spPr/>
    </dgm:pt>
    <dgm:pt modelId="{206A6CE3-ED36-41F2-9E3D-00A263F8EC70}" type="pres">
      <dgm:prSet presAssocID="{55732F03-6A09-4A3E-A6CF-F9258078E5B4}" presName="rect1" presStyleLbl="bgImgPlace1" presStyleIdx="3" presStyleCnt="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879" t="-14429" r="-41061" b="-5839"/>
          </a:stretch>
        </a:blipFill>
      </dgm:spPr>
      <dgm:t>
        <a:bodyPr/>
        <a:lstStyle/>
        <a:p>
          <a:endParaRPr lang="de-DE"/>
        </a:p>
      </dgm:t>
    </dgm:pt>
    <dgm:pt modelId="{B888C8EA-9A31-4CEC-AF5E-D5F497569FB0}" type="pres">
      <dgm:prSet presAssocID="{55732F03-6A09-4A3E-A6CF-F9258078E5B4}" presName="wedgeRectCallout1" presStyleLbl="node1" presStyleIdx="3" presStyleCnt="5" custScaleX="12119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01F1F9-0F1C-4F3A-9603-51121D3DFD8B}" type="pres">
      <dgm:prSet presAssocID="{117307F3-15EC-478E-81B3-383C03C03167}" presName="sibTrans" presStyleCnt="0"/>
      <dgm:spPr/>
    </dgm:pt>
    <dgm:pt modelId="{6A6BD076-556C-4DE6-B5AF-16A42839FD5B}" type="pres">
      <dgm:prSet presAssocID="{196D7D32-A638-4133-A7C5-B9B16F5FEF4B}" presName="composite" presStyleCnt="0"/>
      <dgm:spPr/>
    </dgm:pt>
    <dgm:pt modelId="{CA72C1DA-5E46-439A-91E6-4FB61D6271D6}" type="pres">
      <dgm:prSet presAssocID="{196D7D32-A638-4133-A7C5-B9B16F5FEF4B}" presName="rect1" presStyleLbl="bgImgPlace1" presStyleIdx="4" presStyleCnt="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2068" r="-3000" b="2068"/>
          </a:stretch>
        </a:blipFill>
      </dgm:spPr>
      <dgm:t>
        <a:bodyPr/>
        <a:lstStyle/>
        <a:p>
          <a:endParaRPr lang="de-DE"/>
        </a:p>
      </dgm:t>
    </dgm:pt>
    <dgm:pt modelId="{5399DE49-A0F1-4185-808F-72FB0B0FB545}" type="pres">
      <dgm:prSet presAssocID="{196D7D32-A638-4133-A7C5-B9B16F5FEF4B}" presName="wedgeRectCallout1" presStyleLbl="node1" presStyleIdx="4" presStyleCnt="5" custScaleX="12119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01E88C9-1996-423C-9F36-40F667C9E26D}" type="presOf" srcId="{F2219FA8-FBBB-4460-A3C7-7AF773BB7EA4}" destId="{92B7309C-A251-4E61-96B9-14A924706895}" srcOrd="0" destOrd="0" presId="urn:microsoft.com/office/officeart/2008/layout/BendingPictureCaptionList"/>
    <dgm:cxn modelId="{F1B9898D-B734-4851-B956-A65D92568D69}" type="presOf" srcId="{196D7D32-A638-4133-A7C5-B9B16F5FEF4B}" destId="{5399DE49-A0F1-4185-808F-72FB0B0FB545}" srcOrd="0" destOrd="0" presId="urn:microsoft.com/office/officeart/2008/layout/BendingPictureCaptionList"/>
    <dgm:cxn modelId="{6EAEC92B-99D4-4E74-B2E4-D357A1A61D8C}" srcId="{248B9052-6E15-43C9-B495-E5C9DBDBD11A}" destId="{196D7D32-A638-4133-A7C5-B9B16F5FEF4B}" srcOrd="4" destOrd="0" parTransId="{79ED81E7-9BE5-4C8C-9F1E-9F5E8832AE3A}" sibTransId="{F65749EC-BB91-4233-81D9-59FD32754AD9}"/>
    <dgm:cxn modelId="{40AE45BC-C7CB-4AB0-9BFD-4F24A49806D2}" srcId="{248B9052-6E15-43C9-B495-E5C9DBDBD11A}" destId="{55732F03-6A09-4A3E-A6CF-F9258078E5B4}" srcOrd="3" destOrd="0" parTransId="{50D42341-B76F-42C7-962B-741591ED30DA}" sibTransId="{117307F3-15EC-478E-81B3-383C03C03167}"/>
    <dgm:cxn modelId="{230CD11A-9BB1-46BD-95F7-1E3286E570C8}" srcId="{248B9052-6E15-43C9-B495-E5C9DBDBD11A}" destId="{CA22A326-36BD-4A56-9F2A-20EE731F91F0}" srcOrd="2" destOrd="0" parTransId="{0D7A9A92-DF4E-482D-9AF3-6F989BC1D01E}" sibTransId="{EB08D651-D75B-431E-9225-0228E7A83C82}"/>
    <dgm:cxn modelId="{B3257F38-58F4-4329-849B-8E7EB6D7F6B5}" type="presOf" srcId="{355AA021-899A-43FB-BDAB-63F5787AD40B}" destId="{C64BB7FD-87B4-46C5-AEAD-EB478FE0A57B}" srcOrd="0" destOrd="0" presId="urn:microsoft.com/office/officeart/2008/layout/BendingPictureCaptionList"/>
    <dgm:cxn modelId="{82308F7D-9AC2-4A3B-8904-D67C3CF733A4}" type="presOf" srcId="{248B9052-6E15-43C9-B495-E5C9DBDBD11A}" destId="{40768C5A-D7F8-40F4-96F4-0BE473CCC98D}" srcOrd="0" destOrd="0" presId="urn:microsoft.com/office/officeart/2008/layout/BendingPictureCaptionList"/>
    <dgm:cxn modelId="{2B3A09F3-2364-4154-9FE9-D5E8CEFCAA17}" type="presOf" srcId="{55732F03-6A09-4A3E-A6CF-F9258078E5B4}" destId="{B888C8EA-9A31-4CEC-AF5E-D5F497569FB0}" srcOrd="0" destOrd="0" presId="urn:microsoft.com/office/officeart/2008/layout/BendingPictureCaptionList"/>
    <dgm:cxn modelId="{8672D67E-E145-4AB7-9BFD-B5D998ACB328}" type="presOf" srcId="{CA22A326-36BD-4A56-9F2A-20EE731F91F0}" destId="{AA7A8085-2F21-40F4-A6A1-064681B860E3}" srcOrd="0" destOrd="0" presId="urn:microsoft.com/office/officeart/2008/layout/BendingPictureCaptionList"/>
    <dgm:cxn modelId="{68276285-CF29-43A0-B2CB-02B0E18C750D}" srcId="{248B9052-6E15-43C9-B495-E5C9DBDBD11A}" destId="{355AA021-899A-43FB-BDAB-63F5787AD40B}" srcOrd="0" destOrd="0" parTransId="{62463B4A-E8B6-49BD-9691-4280DAA47DF8}" sibTransId="{28B01044-2D9A-42B0-BEED-055EA40CBEA1}"/>
    <dgm:cxn modelId="{6AA697E1-6C37-4670-8E88-83C722B1DE89}" srcId="{248B9052-6E15-43C9-B495-E5C9DBDBD11A}" destId="{F2219FA8-FBBB-4460-A3C7-7AF773BB7EA4}" srcOrd="1" destOrd="0" parTransId="{A68FA97B-E0E1-45B0-9E90-BB375F7CB987}" sibTransId="{24D5EF56-1422-4BD8-AB21-D362DC7D3FE3}"/>
    <dgm:cxn modelId="{2826DADF-F800-40C1-A719-578A55032639}" type="presParOf" srcId="{40768C5A-D7F8-40F4-96F4-0BE473CCC98D}" destId="{84AA1307-1F3C-4596-9FDE-CF9E97060EAD}" srcOrd="0" destOrd="0" presId="urn:microsoft.com/office/officeart/2008/layout/BendingPictureCaptionList"/>
    <dgm:cxn modelId="{C629AD39-76D1-4C87-9163-2EE09ED9D89E}" type="presParOf" srcId="{84AA1307-1F3C-4596-9FDE-CF9E97060EAD}" destId="{EB2A753D-05F3-4DC3-B6D0-A8FE1D05C6A8}" srcOrd="0" destOrd="0" presId="urn:microsoft.com/office/officeart/2008/layout/BendingPictureCaptionList"/>
    <dgm:cxn modelId="{E2E62831-92E1-4C27-84D6-57218A6C0F2A}" type="presParOf" srcId="{84AA1307-1F3C-4596-9FDE-CF9E97060EAD}" destId="{C64BB7FD-87B4-46C5-AEAD-EB478FE0A57B}" srcOrd="1" destOrd="0" presId="urn:microsoft.com/office/officeart/2008/layout/BendingPictureCaptionList"/>
    <dgm:cxn modelId="{198E2F44-986D-4EE5-A595-3FF42597C2E7}" type="presParOf" srcId="{40768C5A-D7F8-40F4-96F4-0BE473CCC98D}" destId="{4FF70B91-4931-40BF-9332-80F6C9FF8F38}" srcOrd="1" destOrd="0" presId="urn:microsoft.com/office/officeart/2008/layout/BendingPictureCaptionList"/>
    <dgm:cxn modelId="{D3E5C6CA-F166-4365-BE74-9FFF4ED16EFE}" type="presParOf" srcId="{40768C5A-D7F8-40F4-96F4-0BE473CCC98D}" destId="{E9E51D21-9BB3-4FE8-81F6-4CF70D88FEA7}" srcOrd="2" destOrd="0" presId="urn:microsoft.com/office/officeart/2008/layout/BendingPictureCaptionList"/>
    <dgm:cxn modelId="{4EA212D2-A515-4BFC-9F69-D09B5FE8F7F8}" type="presParOf" srcId="{E9E51D21-9BB3-4FE8-81F6-4CF70D88FEA7}" destId="{D2B3EB26-B2B4-4FD8-923C-58019BA30E74}" srcOrd="0" destOrd="0" presId="urn:microsoft.com/office/officeart/2008/layout/BendingPictureCaptionList"/>
    <dgm:cxn modelId="{3F8EF4BB-5F93-4BB0-A63B-2EE9587CF7F7}" type="presParOf" srcId="{E9E51D21-9BB3-4FE8-81F6-4CF70D88FEA7}" destId="{92B7309C-A251-4E61-96B9-14A924706895}" srcOrd="1" destOrd="0" presId="urn:microsoft.com/office/officeart/2008/layout/BendingPictureCaptionList"/>
    <dgm:cxn modelId="{C4C5D0D0-A85C-40B7-9B44-0DA163B888E7}" type="presParOf" srcId="{40768C5A-D7F8-40F4-96F4-0BE473CCC98D}" destId="{AEE82376-CD48-4F0C-9E88-FAABF71F84F7}" srcOrd="3" destOrd="0" presId="urn:microsoft.com/office/officeart/2008/layout/BendingPictureCaptionList"/>
    <dgm:cxn modelId="{2BD8BE73-2288-405A-9C8A-394818B42722}" type="presParOf" srcId="{40768C5A-D7F8-40F4-96F4-0BE473CCC98D}" destId="{FB5ECFB1-621D-4BE7-AE86-EA68925735DD}" srcOrd="4" destOrd="0" presId="urn:microsoft.com/office/officeart/2008/layout/BendingPictureCaptionList"/>
    <dgm:cxn modelId="{8A9B443E-548F-4F50-B142-99358B5DEE92}" type="presParOf" srcId="{FB5ECFB1-621D-4BE7-AE86-EA68925735DD}" destId="{A88E58B9-1FC7-4B31-B2A4-7522DC3E9F4C}" srcOrd="0" destOrd="0" presId="urn:microsoft.com/office/officeart/2008/layout/BendingPictureCaptionList"/>
    <dgm:cxn modelId="{858CD0EC-B648-4044-AE40-132708A8046A}" type="presParOf" srcId="{FB5ECFB1-621D-4BE7-AE86-EA68925735DD}" destId="{AA7A8085-2F21-40F4-A6A1-064681B860E3}" srcOrd="1" destOrd="0" presId="urn:microsoft.com/office/officeart/2008/layout/BendingPictureCaptionList"/>
    <dgm:cxn modelId="{1C93A5F2-910C-407B-BA20-FA1F1E9F6ED9}" type="presParOf" srcId="{40768C5A-D7F8-40F4-96F4-0BE473CCC98D}" destId="{19BCD097-DD5B-4E69-86B4-1D9048837D94}" srcOrd="5" destOrd="0" presId="urn:microsoft.com/office/officeart/2008/layout/BendingPictureCaptionList"/>
    <dgm:cxn modelId="{EF5AF173-10CC-4962-A1B9-F3FD7FBDBC61}" type="presParOf" srcId="{40768C5A-D7F8-40F4-96F4-0BE473CCC98D}" destId="{76DE3E03-C0F7-4084-8A87-5046F966032F}" srcOrd="6" destOrd="0" presId="urn:microsoft.com/office/officeart/2008/layout/BendingPictureCaptionList"/>
    <dgm:cxn modelId="{C5D39763-0BC5-40F7-A139-079BB4BE11EF}" type="presParOf" srcId="{76DE3E03-C0F7-4084-8A87-5046F966032F}" destId="{206A6CE3-ED36-41F2-9E3D-00A263F8EC70}" srcOrd="0" destOrd="0" presId="urn:microsoft.com/office/officeart/2008/layout/BendingPictureCaptionList"/>
    <dgm:cxn modelId="{085F40D1-AC50-420D-A50E-D3F0411FED89}" type="presParOf" srcId="{76DE3E03-C0F7-4084-8A87-5046F966032F}" destId="{B888C8EA-9A31-4CEC-AF5E-D5F497569FB0}" srcOrd="1" destOrd="0" presId="urn:microsoft.com/office/officeart/2008/layout/BendingPictureCaptionList"/>
    <dgm:cxn modelId="{974A2511-8390-43A2-921B-A615604492E5}" type="presParOf" srcId="{40768C5A-D7F8-40F4-96F4-0BE473CCC98D}" destId="{A301F1F9-0F1C-4F3A-9603-51121D3DFD8B}" srcOrd="7" destOrd="0" presId="urn:microsoft.com/office/officeart/2008/layout/BendingPictureCaptionList"/>
    <dgm:cxn modelId="{89FA22F6-1411-4EF6-8BAA-4439989BAE5B}" type="presParOf" srcId="{40768C5A-D7F8-40F4-96F4-0BE473CCC98D}" destId="{6A6BD076-556C-4DE6-B5AF-16A42839FD5B}" srcOrd="8" destOrd="0" presId="urn:microsoft.com/office/officeart/2008/layout/BendingPictureCaptionList"/>
    <dgm:cxn modelId="{8A8FBA70-29BF-4CCA-982A-5976998F2AC1}" type="presParOf" srcId="{6A6BD076-556C-4DE6-B5AF-16A42839FD5B}" destId="{CA72C1DA-5E46-439A-91E6-4FB61D6271D6}" srcOrd="0" destOrd="0" presId="urn:microsoft.com/office/officeart/2008/layout/BendingPictureCaptionList"/>
    <dgm:cxn modelId="{91744869-5502-4D6C-A3E0-60FD73456D06}" type="presParOf" srcId="{6A6BD076-556C-4DE6-B5AF-16A42839FD5B}" destId="{5399DE49-A0F1-4185-808F-72FB0B0FB545}" srcOrd="1" destOrd="0" presId="urn:microsoft.com/office/officeart/2008/layout/BendingPictureCaptionList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411194-E79B-451F-9EA4-46833B91364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2D1C9A7-452B-4305-A84D-E17CEF65D771}">
      <dgm:prSet phldrT="[Text]"/>
      <dgm:spPr/>
      <dgm:t>
        <a:bodyPr/>
        <a:lstStyle/>
        <a:p>
          <a:r>
            <a:rPr lang="de-DE" dirty="0" smtClean="0">
              <a:latin typeface="Arial Black" panose="020B0A04020102020204" pitchFamily="34" charset="0"/>
            </a:rPr>
            <a:t>View</a:t>
          </a:r>
          <a:endParaRPr lang="de-DE" dirty="0">
            <a:latin typeface="Arial Black" panose="020B0A04020102020204" pitchFamily="34" charset="0"/>
          </a:endParaRPr>
        </a:p>
      </dgm:t>
    </dgm:pt>
    <dgm:pt modelId="{4850C8A2-E391-4D1A-A83F-B4B554577125}" type="parTrans" cxnId="{AD1D4906-037A-492B-968C-5441229A19B0}">
      <dgm:prSet/>
      <dgm:spPr/>
      <dgm:t>
        <a:bodyPr/>
        <a:lstStyle/>
        <a:p>
          <a:endParaRPr lang="de-DE"/>
        </a:p>
      </dgm:t>
    </dgm:pt>
    <dgm:pt modelId="{4B6F2F26-F325-4A82-85F2-E984624F71CE}" type="sibTrans" cxnId="{AD1D4906-037A-492B-968C-5441229A19B0}">
      <dgm:prSet/>
      <dgm:spPr/>
      <dgm:t>
        <a:bodyPr/>
        <a:lstStyle/>
        <a:p>
          <a:endParaRPr lang="de-DE"/>
        </a:p>
      </dgm:t>
    </dgm:pt>
    <dgm:pt modelId="{65E14BDC-FEB6-493B-A72C-FC3177723F5D}">
      <dgm:prSet phldrT="[Text]"/>
      <dgm:spPr/>
      <dgm:t>
        <a:bodyPr/>
        <a:lstStyle/>
        <a:p>
          <a:r>
            <a:rPr lang="de-DE" dirty="0" smtClean="0">
              <a:latin typeface="Arial Black" panose="020B0A04020102020204" pitchFamily="34" charset="0"/>
            </a:rPr>
            <a:t>Model</a:t>
          </a:r>
          <a:endParaRPr lang="de-DE" dirty="0">
            <a:latin typeface="Arial Black" panose="020B0A04020102020204" pitchFamily="34" charset="0"/>
          </a:endParaRPr>
        </a:p>
      </dgm:t>
    </dgm:pt>
    <dgm:pt modelId="{2408C8FF-BA8A-441D-8693-49DDEA288C20}" type="parTrans" cxnId="{3D26F54F-81C9-47B2-9C45-9795AA489BD1}">
      <dgm:prSet/>
      <dgm:spPr/>
      <dgm:t>
        <a:bodyPr/>
        <a:lstStyle/>
        <a:p>
          <a:endParaRPr lang="de-DE"/>
        </a:p>
      </dgm:t>
    </dgm:pt>
    <dgm:pt modelId="{574B33BF-CCA2-46FE-9B13-A49B165F8F28}" type="sibTrans" cxnId="{3D26F54F-81C9-47B2-9C45-9795AA489BD1}">
      <dgm:prSet/>
      <dgm:spPr/>
      <dgm:t>
        <a:bodyPr/>
        <a:lstStyle/>
        <a:p>
          <a:endParaRPr lang="de-DE"/>
        </a:p>
      </dgm:t>
    </dgm:pt>
    <dgm:pt modelId="{C6656FE3-A445-4AF1-9AD8-AA73FCAD914B}">
      <dgm:prSet phldrT="[Text]"/>
      <dgm:spPr/>
      <dgm:t>
        <a:bodyPr/>
        <a:lstStyle/>
        <a:p>
          <a:r>
            <a:rPr lang="de-DE" dirty="0" smtClean="0">
              <a:latin typeface="Arial Black" panose="020B0A04020102020204" pitchFamily="34" charset="0"/>
            </a:rPr>
            <a:t>Controller</a:t>
          </a:r>
          <a:endParaRPr lang="de-DE" dirty="0">
            <a:latin typeface="Arial Black" panose="020B0A04020102020204" pitchFamily="34" charset="0"/>
          </a:endParaRPr>
        </a:p>
      </dgm:t>
    </dgm:pt>
    <dgm:pt modelId="{401B8DC2-5986-446E-9CCC-C2B3D932610B}" type="parTrans" cxnId="{FD38BC85-E45F-4369-816C-42995005475D}">
      <dgm:prSet/>
      <dgm:spPr/>
      <dgm:t>
        <a:bodyPr/>
        <a:lstStyle/>
        <a:p>
          <a:endParaRPr lang="de-DE"/>
        </a:p>
      </dgm:t>
    </dgm:pt>
    <dgm:pt modelId="{40D6E759-9C7B-491F-8AD0-3A770D4B5AE8}" type="sibTrans" cxnId="{FD38BC85-E45F-4369-816C-42995005475D}">
      <dgm:prSet/>
      <dgm:spPr/>
      <dgm:t>
        <a:bodyPr/>
        <a:lstStyle/>
        <a:p>
          <a:endParaRPr lang="de-DE"/>
        </a:p>
      </dgm:t>
    </dgm:pt>
    <dgm:pt modelId="{47BDD456-6106-4427-9D13-2310E9642067}" type="pres">
      <dgm:prSet presAssocID="{E7411194-E79B-451F-9EA4-46833B913648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358647A-9D46-4EC0-830D-DA6A26F0F150}" type="pres">
      <dgm:prSet presAssocID="{02D1C9A7-452B-4305-A84D-E17CEF65D77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D2A5E44-A409-4A4B-A8A6-12344FBAF73A}" type="pres">
      <dgm:prSet presAssocID="{4B6F2F26-F325-4A82-85F2-E984624F71CE}" presName="sibTrans" presStyleLbl="sibTrans2D1" presStyleIdx="0" presStyleCnt="3" custScaleX="183231"/>
      <dgm:spPr>
        <a:prstGeom prst="rightArrow">
          <a:avLst/>
        </a:prstGeom>
      </dgm:spPr>
      <dgm:t>
        <a:bodyPr/>
        <a:lstStyle/>
        <a:p>
          <a:endParaRPr lang="de-DE"/>
        </a:p>
      </dgm:t>
    </dgm:pt>
    <dgm:pt modelId="{8DE7D859-365E-4A27-BA33-ADE3DFB51F81}" type="pres">
      <dgm:prSet presAssocID="{4B6F2F26-F325-4A82-85F2-E984624F71CE}" presName="connectorText" presStyleLbl="sibTrans2D1" presStyleIdx="0" presStyleCnt="3"/>
      <dgm:spPr/>
      <dgm:t>
        <a:bodyPr/>
        <a:lstStyle/>
        <a:p>
          <a:endParaRPr lang="de-DE"/>
        </a:p>
      </dgm:t>
    </dgm:pt>
    <dgm:pt modelId="{F1AD766C-C1AE-4547-9C6C-0CB1AC027575}" type="pres">
      <dgm:prSet presAssocID="{65E14BDC-FEB6-493B-A72C-FC3177723F5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DCB1DA0-2575-4110-9852-BF5301631AAA}" type="pres">
      <dgm:prSet presAssocID="{574B33BF-CCA2-46FE-9B13-A49B165F8F28}" presName="sibTrans" presStyleLbl="sibTrans2D1" presStyleIdx="1" presStyleCnt="3" custAng="10800000" custLinFactNeighborY="10851"/>
      <dgm:spPr>
        <a:prstGeom prst="rightArrow">
          <a:avLst/>
        </a:prstGeom>
      </dgm:spPr>
      <dgm:t>
        <a:bodyPr/>
        <a:lstStyle/>
        <a:p>
          <a:endParaRPr lang="de-DE"/>
        </a:p>
      </dgm:t>
    </dgm:pt>
    <dgm:pt modelId="{37B0AF8A-260D-4386-B0CB-D2E65C79FA51}" type="pres">
      <dgm:prSet presAssocID="{574B33BF-CCA2-46FE-9B13-A49B165F8F28}" presName="connectorText" presStyleLbl="sibTrans2D1" presStyleIdx="1" presStyleCnt="3"/>
      <dgm:spPr/>
      <dgm:t>
        <a:bodyPr/>
        <a:lstStyle/>
        <a:p>
          <a:endParaRPr lang="de-DE"/>
        </a:p>
      </dgm:t>
    </dgm:pt>
    <dgm:pt modelId="{7338C94D-6FCC-4F3B-9B02-E4278242FDFA}" type="pres">
      <dgm:prSet presAssocID="{C6656FE3-A445-4AF1-9AD8-AA73FCAD91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EAE2396-EC0C-4043-B1D4-F77AFB748667}" type="pres">
      <dgm:prSet presAssocID="{40D6E759-9C7B-491F-8AD0-3A770D4B5AE8}" presName="sibTrans" presStyleLbl="sibTrans2D1" presStyleIdx="2" presStyleCnt="3" custScaleX="187547"/>
      <dgm:spPr>
        <a:prstGeom prst="leftArrow">
          <a:avLst/>
        </a:prstGeom>
      </dgm:spPr>
      <dgm:t>
        <a:bodyPr/>
        <a:lstStyle/>
        <a:p>
          <a:endParaRPr lang="de-DE"/>
        </a:p>
      </dgm:t>
    </dgm:pt>
    <dgm:pt modelId="{26562949-D04A-4442-BA75-19912C7DDA82}" type="pres">
      <dgm:prSet presAssocID="{40D6E759-9C7B-491F-8AD0-3A770D4B5AE8}" presName="connectorText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B07DB46E-BBD4-49B6-A3AA-F0C58BA41E4E}" type="presOf" srcId="{40D6E759-9C7B-491F-8AD0-3A770D4B5AE8}" destId="{FEAE2396-EC0C-4043-B1D4-F77AFB748667}" srcOrd="0" destOrd="0" presId="urn:microsoft.com/office/officeart/2005/8/layout/cycle7"/>
    <dgm:cxn modelId="{3A91FE63-2BD2-4EE9-A023-215DA0DD2B6B}" type="presOf" srcId="{02D1C9A7-452B-4305-A84D-E17CEF65D771}" destId="{A358647A-9D46-4EC0-830D-DA6A26F0F150}" srcOrd="0" destOrd="0" presId="urn:microsoft.com/office/officeart/2005/8/layout/cycle7"/>
    <dgm:cxn modelId="{F1D6FE55-1783-495C-9AEE-CCDDCEF047C6}" type="presOf" srcId="{574B33BF-CCA2-46FE-9B13-A49B165F8F28}" destId="{37B0AF8A-260D-4386-B0CB-D2E65C79FA51}" srcOrd="1" destOrd="0" presId="urn:microsoft.com/office/officeart/2005/8/layout/cycle7"/>
    <dgm:cxn modelId="{AD1D4906-037A-492B-968C-5441229A19B0}" srcId="{E7411194-E79B-451F-9EA4-46833B913648}" destId="{02D1C9A7-452B-4305-A84D-E17CEF65D771}" srcOrd="0" destOrd="0" parTransId="{4850C8A2-E391-4D1A-A83F-B4B554577125}" sibTransId="{4B6F2F26-F325-4A82-85F2-E984624F71CE}"/>
    <dgm:cxn modelId="{53311233-A215-45DB-A7A4-60AABC5F3881}" type="presOf" srcId="{574B33BF-CCA2-46FE-9B13-A49B165F8F28}" destId="{BDCB1DA0-2575-4110-9852-BF5301631AAA}" srcOrd="0" destOrd="0" presId="urn:microsoft.com/office/officeart/2005/8/layout/cycle7"/>
    <dgm:cxn modelId="{FD38BC85-E45F-4369-816C-42995005475D}" srcId="{E7411194-E79B-451F-9EA4-46833B913648}" destId="{C6656FE3-A445-4AF1-9AD8-AA73FCAD914B}" srcOrd="2" destOrd="0" parTransId="{401B8DC2-5986-446E-9CCC-C2B3D932610B}" sibTransId="{40D6E759-9C7B-491F-8AD0-3A770D4B5AE8}"/>
    <dgm:cxn modelId="{A24EB1F3-9AE8-4042-A02F-07CBC880DC84}" type="presOf" srcId="{40D6E759-9C7B-491F-8AD0-3A770D4B5AE8}" destId="{26562949-D04A-4442-BA75-19912C7DDA82}" srcOrd="1" destOrd="0" presId="urn:microsoft.com/office/officeart/2005/8/layout/cycle7"/>
    <dgm:cxn modelId="{3D26F54F-81C9-47B2-9C45-9795AA489BD1}" srcId="{E7411194-E79B-451F-9EA4-46833B913648}" destId="{65E14BDC-FEB6-493B-A72C-FC3177723F5D}" srcOrd="1" destOrd="0" parTransId="{2408C8FF-BA8A-441D-8693-49DDEA288C20}" sibTransId="{574B33BF-CCA2-46FE-9B13-A49B165F8F28}"/>
    <dgm:cxn modelId="{EDD14AF6-468F-47DA-824D-6C3F511E1125}" type="presOf" srcId="{4B6F2F26-F325-4A82-85F2-E984624F71CE}" destId="{8DE7D859-365E-4A27-BA33-ADE3DFB51F81}" srcOrd="1" destOrd="0" presId="urn:microsoft.com/office/officeart/2005/8/layout/cycle7"/>
    <dgm:cxn modelId="{F850BC86-9AE6-4372-972A-9F35B911F69B}" type="presOf" srcId="{C6656FE3-A445-4AF1-9AD8-AA73FCAD914B}" destId="{7338C94D-6FCC-4F3B-9B02-E4278242FDFA}" srcOrd="0" destOrd="0" presId="urn:microsoft.com/office/officeart/2005/8/layout/cycle7"/>
    <dgm:cxn modelId="{EA6BF9D3-3211-4AE4-BBC6-783B541DA8E9}" type="presOf" srcId="{4B6F2F26-F325-4A82-85F2-E984624F71CE}" destId="{8D2A5E44-A409-4A4B-A8A6-12344FBAF73A}" srcOrd="0" destOrd="0" presId="urn:microsoft.com/office/officeart/2005/8/layout/cycle7"/>
    <dgm:cxn modelId="{2EC61E38-A4DF-4074-B149-0F57972DFFE2}" type="presOf" srcId="{65E14BDC-FEB6-493B-A72C-FC3177723F5D}" destId="{F1AD766C-C1AE-4547-9C6C-0CB1AC027575}" srcOrd="0" destOrd="0" presId="urn:microsoft.com/office/officeart/2005/8/layout/cycle7"/>
    <dgm:cxn modelId="{E9F1A76F-54A9-4DD8-A037-0E81F883C9B5}" type="presOf" srcId="{E7411194-E79B-451F-9EA4-46833B913648}" destId="{47BDD456-6106-4427-9D13-2310E9642067}" srcOrd="0" destOrd="0" presId="urn:microsoft.com/office/officeart/2005/8/layout/cycle7"/>
    <dgm:cxn modelId="{7F072B98-2B1C-4E76-B4AC-C8372A57FCD1}" type="presParOf" srcId="{47BDD456-6106-4427-9D13-2310E9642067}" destId="{A358647A-9D46-4EC0-830D-DA6A26F0F150}" srcOrd="0" destOrd="0" presId="urn:microsoft.com/office/officeart/2005/8/layout/cycle7"/>
    <dgm:cxn modelId="{771F14EA-B23C-4AA6-8C53-EAC6E1243B76}" type="presParOf" srcId="{47BDD456-6106-4427-9D13-2310E9642067}" destId="{8D2A5E44-A409-4A4B-A8A6-12344FBAF73A}" srcOrd="1" destOrd="0" presId="urn:microsoft.com/office/officeart/2005/8/layout/cycle7"/>
    <dgm:cxn modelId="{2E171687-F5CB-462E-A76D-72EB761DB529}" type="presParOf" srcId="{8D2A5E44-A409-4A4B-A8A6-12344FBAF73A}" destId="{8DE7D859-365E-4A27-BA33-ADE3DFB51F81}" srcOrd="0" destOrd="0" presId="urn:microsoft.com/office/officeart/2005/8/layout/cycle7"/>
    <dgm:cxn modelId="{4EF6C83C-02EF-4FEB-93A4-164789F42707}" type="presParOf" srcId="{47BDD456-6106-4427-9D13-2310E9642067}" destId="{F1AD766C-C1AE-4547-9C6C-0CB1AC027575}" srcOrd="2" destOrd="0" presId="urn:microsoft.com/office/officeart/2005/8/layout/cycle7"/>
    <dgm:cxn modelId="{DB3D9209-6A07-4DD1-A9CF-B085F5EF80B3}" type="presParOf" srcId="{47BDD456-6106-4427-9D13-2310E9642067}" destId="{BDCB1DA0-2575-4110-9852-BF5301631AAA}" srcOrd="3" destOrd="0" presId="urn:microsoft.com/office/officeart/2005/8/layout/cycle7"/>
    <dgm:cxn modelId="{14482B25-96CD-4026-B53D-D6E419B1572F}" type="presParOf" srcId="{BDCB1DA0-2575-4110-9852-BF5301631AAA}" destId="{37B0AF8A-260D-4386-B0CB-D2E65C79FA51}" srcOrd="0" destOrd="0" presId="urn:microsoft.com/office/officeart/2005/8/layout/cycle7"/>
    <dgm:cxn modelId="{140AF56D-28C5-438C-BCA5-124A44C5F3D4}" type="presParOf" srcId="{47BDD456-6106-4427-9D13-2310E9642067}" destId="{7338C94D-6FCC-4F3B-9B02-E4278242FDFA}" srcOrd="4" destOrd="0" presId="urn:microsoft.com/office/officeart/2005/8/layout/cycle7"/>
    <dgm:cxn modelId="{61E7BFB5-7630-4F83-AEE5-DC05D9D5AEB8}" type="presParOf" srcId="{47BDD456-6106-4427-9D13-2310E9642067}" destId="{FEAE2396-EC0C-4043-B1D4-F77AFB748667}" srcOrd="5" destOrd="0" presId="urn:microsoft.com/office/officeart/2005/8/layout/cycle7"/>
    <dgm:cxn modelId="{98F1AC5C-8ED3-48C8-BC52-24E18E918B8E}" type="presParOf" srcId="{FEAE2396-EC0C-4043-B1D4-F77AFB748667}" destId="{26562949-D04A-4442-BA75-19912C7DDA8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8B9052-6E15-43C9-B495-E5C9DBDBD11A}" type="doc">
      <dgm:prSet loTypeId="urn:microsoft.com/office/officeart/2005/8/layout/vList4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355AA021-899A-43FB-BDAB-63F5787AD40B}">
      <dgm:prSet phldrT="[Text]"/>
      <dgm:spPr>
        <a:solidFill>
          <a:srgbClr val="C4DBE8"/>
        </a:solidFill>
      </dgm:spPr>
      <dgm:t>
        <a:bodyPr/>
        <a:lstStyle/>
        <a:p>
          <a:r>
            <a:rPr lang="de-DE" dirty="0" smtClean="0">
              <a:solidFill>
                <a:srgbClr val="014B92"/>
              </a:solidFill>
              <a:latin typeface="Arial Black" panose="020B0A04020102020204" pitchFamily="34" charset="0"/>
            </a:rPr>
            <a:t>Programmierung in C#</a:t>
          </a:r>
          <a:endParaRPr lang="de-DE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62463B4A-E8B6-49BD-9691-4280DAA47DF8}" type="parTrans" cxnId="{68276285-CF29-43A0-B2CB-02B0E18C750D}">
      <dgm:prSet/>
      <dgm:spPr/>
      <dgm:t>
        <a:bodyPr/>
        <a:lstStyle/>
        <a:p>
          <a:endParaRPr lang="de-DE"/>
        </a:p>
      </dgm:t>
    </dgm:pt>
    <dgm:pt modelId="{28B01044-2D9A-42B0-BEED-055EA40CBEA1}" type="sibTrans" cxnId="{68276285-CF29-43A0-B2CB-02B0E18C750D}">
      <dgm:prSet/>
      <dgm:spPr/>
      <dgm:t>
        <a:bodyPr/>
        <a:lstStyle/>
        <a:p>
          <a:endParaRPr lang="de-DE"/>
        </a:p>
      </dgm:t>
    </dgm:pt>
    <dgm:pt modelId="{CA22A326-36BD-4A56-9F2A-20EE731F91F0}">
      <dgm:prSet phldrT="[Text]"/>
      <dgm:spPr>
        <a:solidFill>
          <a:srgbClr val="C4DBE8"/>
        </a:solidFill>
      </dgm:spPr>
      <dgm:t>
        <a:bodyPr/>
        <a:lstStyle/>
        <a:p>
          <a:r>
            <a:rPr lang="de-DE" dirty="0" smtClean="0">
              <a:solidFill>
                <a:srgbClr val="014B92"/>
              </a:solidFill>
              <a:latin typeface="Arial Black" panose="020B0A04020102020204" pitchFamily="34" charset="0"/>
            </a:rPr>
            <a:t>Testgetriebene Entwicklung</a:t>
          </a:r>
          <a:endParaRPr lang="de-DE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0D7A9A92-DF4E-482D-9AF3-6F989BC1D01E}" type="parTrans" cxnId="{230CD11A-9BB1-46BD-95F7-1E3286E570C8}">
      <dgm:prSet/>
      <dgm:spPr/>
      <dgm:t>
        <a:bodyPr/>
        <a:lstStyle/>
        <a:p>
          <a:endParaRPr lang="de-DE"/>
        </a:p>
      </dgm:t>
    </dgm:pt>
    <dgm:pt modelId="{EB08D651-D75B-431E-9225-0228E7A83C82}" type="sibTrans" cxnId="{230CD11A-9BB1-46BD-95F7-1E3286E570C8}">
      <dgm:prSet/>
      <dgm:spPr/>
      <dgm:t>
        <a:bodyPr/>
        <a:lstStyle/>
        <a:p>
          <a:endParaRPr lang="de-DE"/>
        </a:p>
      </dgm:t>
    </dgm:pt>
    <dgm:pt modelId="{F2219FA8-FBBB-4460-A3C7-7AF773BB7EA4}">
      <dgm:prSet phldrT="[Text]"/>
      <dgm:spPr>
        <a:solidFill>
          <a:srgbClr val="C4DBE8"/>
        </a:solidFill>
      </dgm:spPr>
      <dgm:t>
        <a:bodyPr/>
        <a:lstStyle/>
        <a:p>
          <a:r>
            <a:rPr lang="de-DE" dirty="0" smtClean="0">
              <a:solidFill>
                <a:srgbClr val="014B92"/>
              </a:solidFill>
              <a:latin typeface="Arial Black" panose="020B0A04020102020204" pitchFamily="34" charset="0"/>
            </a:rPr>
            <a:t>Agil</a:t>
          </a:r>
          <a:endParaRPr lang="de-DE" dirty="0">
            <a:solidFill>
              <a:srgbClr val="014B92"/>
            </a:solidFill>
            <a:latin typeface="Arial Black" panose="020B0A04020102020204" pitchFamily="34" charset="0"/>
          </a:endParaRPr>
        </a:p>
      </dgm:t>
    </dgm:pt>
    <dgm:pt modelId="{A68FA97B-E0E1-45B0-9E90-BB375F7CB987}" type="parTrans" cxnId="{6AA697E1-6C37-4670-8E88-83C722B1DE89}">
      <dgm:prSet/>
      <dgm:spPr/>
      <dgm:t>
        <a:bodyPr/>
        <a:lstStyle/>
        <a:p>
          <a:endParaRPr lang="de-DE"/>
        </a:p>
      </dgm:t>
    </dgm:pt>
    <dgm:pt modelId="{24D5EF56-1422-4BD8-AB21-D362DC7D3FE3}" type="sibTrans" cxnId="{6AA697E1-6C37-4670-8E88-83C722B1DE89}">
      <dgm:prSet/>
      <dgm:spPr/>
      <dgm:t>
        <a:bodyPr/>
        <a:lstStyle/>
        <a:p>
          <a:endParaRPr lang="de-DE"/>
        </a:p>
      </dgm:t>
    </dgm:pt>
    <dgm:pt modelId="{F03AAFF0-BA69-4F85-99E9-01283D09C841}" type="pres">
      <dgm:prSet presAssocID="{248B9052-6E15-43C9-B495-E5C9DBDBD11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575B5E9-8240-4A2E-8601-F15FB7EBDEDC}" type="pres">
      <dgm:prSet presAssocID="{355AA021-899A-43FB-BDAB-63F5787AD40B}" presName="comp" presStyleCnt="0"/>
      <dgm:spPr/>
    </dgm:pt>
    <dgm:pt modelId="{021F192F-3EC8-44AD-88A8-CB50854D4D8F}" type="pres">
      <dgm:prSet presAssocID="{355AA021-899A-43FB-BDAB-63F5787AD40B}" presName="box" presStyleLbl="node1" presStyleIdx="0" presStyleCnt="3" custLinFactNeighborY="-2556"/>
      <dgm:spPr/>
      <dgm:t>
        <a:bodyPr/>
        <a:lstStyle/>
        <a:p>
          <a:endParaRPr lang="de-DE"/>
        </a:p>
      </dgm:t>
    </dgm:pt>
    <dgm:pt modelId="{A285F28B-618C-4F35-8F97-354743B0FAC2}" type="pres">
      <dgm:prSet presAssocID="{355AA021-899A-43FB-BDAB-63F5787AD40B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de-DE"/>
        </a:p>
      </dgm:t>
    </dgm:pt>
    <dgm:pt modelId="{19E03179-6F0B-4A0C-8A6E-94C7F97CA28F}" type="pres">
      <dgm:prSet presAssocID="{355AA021-899A-43FB-BDAB-63F5787AD40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8D88A35-C54B-448D-A55D-EFEE722A27EB}" type="pres">
      <dgm:prSet presAssocID="{28B01044-2D9A-42B0-BEED-055EA40CBEA1}" presName="spacer" presStyleCnt="0"/>
      <dgm:spPr/>
    </dgm:pt>
    <dgm:pt modelId="{6EFC30BC-4A0B-4E92-96A7-9627972AF3A3}" type="pres">
      <dgm:prSet presAssocID="{F2219FA8-FBBB-4460-A3C7-7AF773BB7EA4}" presName="comp" presStyleCnt="0"/>
      <dgm:spPr/>
    </dgm:pt>
    <dgm:pt modelId="{5D443993-9CCC-4195-927D-41891621552D}" type="pres">
      <dgm:prSet presAssocID="{F2219FA8-FBBB-4460-A3C7-7AF773BB7EA4}" presName="box" presStyleLbl="node1" presStyleIdx="1" presStyleCnt="3"/>
      <dgm:spPr/>
      <dgm:t>
        <a:bodyPr/>
        <a:lstStyle/>
        <a:p>
          <a:endParaRPr lang="de-DE"/>
        </a:p>
      </dgm:t>
    </dgm:pt>
    <dgm:pt modelId="{4383C2FB-1B3F-41CC-BFC7-0EE8A41FA3B3}" type="pres">
      <dgm:prSet presAssocID="{F2219FA8-FBBB-4460-A3C7-7AF773BB7EA4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  <dgm:t>
        <a:bodyPr/>
        <a:lstStyle/>
        <a:p>
          <a:endParaRPr lang="de-DE"/>
        </a:p>
      </dgm:t>
    </dgm:pt>
    <dgm:pt modelId="{78647C45-FFB2-4E03-9590-EC63FB9CA6C2}" type="pres">
      <dgm:prSet presAssocID="{F2219FA8-FBBB-4460-A3C7-7AF773BB7EA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A912771-97C3-48BF-BCE1-16DC4609CA3E}" type="pres">
      <dgm:prSet presAssocID="{24D5EF56-1422-4BD8-AB21-D362DC7D3FE3}" presName="spacer" presStyleCnt="0"/>
      <dgm:spPr/>
    </dgm:pt>
    <dgm:pt modelId="{FCC663E7-192F-4CD1-8027-043728AE1E00}" type="pres">
      <dgm:prSet presAssocID="{CA22A326-36BD-4A56-9F2A-20EE731F91F0}" presName="comp" presStyleCnt="0"/>
      <dgm:spPr/>
    </dgm:pt>
    <dgm:pt modelId="{F79A1A81-4FFC-419B-A8BE-100E5DDD878C}" type="pres">
      <dgm:prSet presAssocID="{CA22A326-36BD-4A56-9F2A-20EE731F91F0}" presName="box" presStyleLbl="node1" presStyleIdx="2" presStyleCnt="3"/>
      <dgm:spPr/>
      <dgm:t>
        <a:bodyPr/>
        <a:lstStyle/>
        <a:p>
          <a:endParaRPr lang="de-DE"/>
        </a:p>
      </dgm:t>
    </dgm:pt>
    <dgm:pt modelId="{5FB332B7-41E6-4EFE-885A-9A814D927149}" type="pres">
      <dgm:prSet presAssocID="{CA22A326-36BD-4A56-9F2A-20EE731F91F0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48" t="-6693" r="-17038" b="-19291"/>
          </a:stretch>
        </a:blipFill>
      </dgm:spPr>
      <dgm:t>
        <a:bodyPr/>
        <a:lstStyle/>
        <a:p>
          <a:endParaRPr lang="de-DE"/>
        </a:p>
      </dgm:t>
    </dgm:pt>
    <dgm:pt modelId="{5A11A4A9-308D-402A-A8EC-87AADD3DDDCC}" type="pres">
      <dgm:prSet presAssocID="{CA22A326-36BD-4A56-9F2A-20EE731F91F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8276285-CF29-43A0-B2CB-02B0E18C750D}" srcId="{248B9052-6E15-43C9-B495-E5C9DBDBD11A}" destId="{355AA021-899A-43FB-BDAB-63F5787AD40B}" srcOrd="0" destOrd="0" parTransId="{62463B4A-E8B6-49BD-9691-4280DAA47DF8}" sibTransId="{28B01044-2D9A-42B0-BEED-055EA40CBEA1}"/>
    <dgm:cxn modelId="{82A37FC4-D106-42BF-8305-A0DA06499FFA}" type="presOf" srcId="{F2219FA8-FBBB-4460-A3C7-7AF773BB7EA4}" destId="{78647C45-FFB2-4E03-9590-EC63FB9CA6C2}" srcOrd="1" destOrd="0" presId="urn:microsoft.com/office/officeart/2005/8/layout/vList4"/>
    <dgm:cxn modelId="{1AE47E7D-E047-44CD-98C9-ED5AA2713E47}" type="presOf" srcId="{CA22A326-36BD-4A56-9F2A-20EE731F91F0}" destId="{5A11A4A9-308D-402A-A8EC-87AADD3DDDCC}" srcOrd="1" destOrd="0" presId="urn:microsoft.com/office/officeart/2005/8/layout/vList4"/>
    <dgm:cxn modelId="{33C7D14A-5305-4585-BA8F-7324127922E0}" type="presOf" srcId="{355AA021-899A-43FB-BDAB-63F5787AD40B}" destId="{021F192F-3EC8-44AD-88A8-CB50854D4D8F}" srcOrd="0" destOrd="0" presId="urn:microsoft.com/office/officeart/2005/8/layout/vList4"/>
    <dgm:cxn modelId="{685761B8-D068-49C4-950A-66C21E8295A1}" type="presOf" srcId="{248B9052-6E15-43C9-B495-E5C9DBDBD11A}" destId="{F03AAFF0-BA69-4F85-99E9-01283D09C841}" srcOrd="0" destOrd="0" presId="urn:microsoft.com/office/officeart/2005/8/layout/vList4"/>
    <dgm:cxn modelId="{230CD11A-9BB1-46BD-95F7-1E3286E570C8}" srcId="{248B9052-6E15-43C9-B495-E5C9DBDBD11A}" destId="{CA22A326-36BD-4A56-9F2A-20EE731F91F0}" srcOrd="2" destOrd="0" parTransId="{0D7A9A92-DF4E-482D-9AF3-6F989BC1D01E}" sibTransId="{EB08D651-D75B-431E-9225-0228E7A83C82}"/>
    <dgm:cxn modelId="{BB7CD731-D7DF-4FE5-B40A-45D28D907B19}" type="presOf" srcId="{F2219FA8-FBBB-4460-A3C7-7AF773BB7EA4}" destId="{5D443993-9CCC-4195-927D-41891621552D}" srcOrd="0" destOrd="0" presId="urn:microsoft.com/office/officeart/2005/8/layout/vList4"/>
    <dgm:cxn modelId="{C90A6BFE-EE67-4190-ADAE-150C6BA074F4}" type="presOf" srcId="{CA22A326-36BD-4A56-9F2A-20EE731F91F0}" destId="{F79A1A81-4FFC-419B-A8BE-100E5DDD878C}" srcOrd="0" destOrd="0" presId="urn:microsoft.com/office/officeart/2005/8/layout/vList4"/>
    <dgm:cxn modelId="{FA9072AE-B73F-48CF-AE36-8E1AC5205973}" type="presOf" srcId="{355AA021-899A-43FB-BDAB-63F5787AD40B}" destId="{19E03179-6F0B-4A0C-8A6E-94C7F97CA28F}" srcOrd="1" destOrd="0" presId="urn:microsoft.com/office/officeart/2005/8/layout/vList4"/>
    <dgm:cxn modelId="{6AA697E1-6C37-4670-8E88-83C722B1DE89}" srcId="{248B9052-6E15-43C9-B495-E5C9DBDBD11A}" destId="{F2219FA8-FBBB-4460-A3C7-7AF773BB7EA4}" srcOrd="1" destOrd="0" parTransId="{A68FA97B-E0E1-45B0-9E90-BB375F7CB987}" sibTransId="{24D5EF56-1422-4BD8-AB21-D362DC7D3FE3}"/>
    <dgm:cxn modelId="{C276CF96-5753-4209-8B36-3C36A50338B1}" type="presParOf" srcId="{F03AAFF0-BA69-4F85-99E9-01283D09C841}" destId="{0575B5E9-8240-4A2E-8601-F15FB7EBDEDC}" srcOrd="0" destOrd="0" presId="urn:microsoft.com/office/officeart/2005/8/layout/vList4"/>
    <dgm:cxn modelId="{995C74C3-4C45-4939-AE8B-D38B4E6FEEB7}" type="presParOf" srcId="{0575B5E9-8240-4A2E-8601-F15FB7EBDEDC}" destId="{021F192F-3EC8-44AD-88A8-CB50854D4D8F}" srcOrd="0" destOrd="0" presId="urn:microsoft.com/office/officeart/2005/8/layout/vList4"/>
    <dgm:cxn modelId="{E53E656A-E453-4055-8462-03C20D62A570}" type="presParOf" srcId="{0575B5E9-8240-4A2E-8601-F15FB7EBDEDC}" destId="{A285F28B-618C-4F35-8F97-354743B0FAC2}" srcOrd="1" destOrd="0" presId="urn:microsoft.com/office/officeart/2005/8/layout/vList4"/>
    <dgm:cxn modelId="{32C828C5-3529-4139-9AD6-2A870981BB1C}" type="presParOf" srcId="{0575B5E9-8240-4A2E-8601-F15FB7EBDEDC}" destId="{19E03179-6F0B-4A0C-8A6E-94C7F97CA28F}" srcOrd="2" destOrd="0" presId="urn:microsoft.com/office/officeart/2005/8/layout/vList4"/>
    <dgm:cxn modelId="{CC4D8D39-4AE1-437C-BD54-495B67966839}" type="presParOf" srcId="{F03AAFF0-BA69-4F85-99E9-01283D09C841}" destId="{38D88A35-C54B-448D-A55D-EFEE722A27EB}" srcOrd="1" destOrd="0" presId="urn:microsoft.com/office/officeart/2005/8/layout/vList4"/>
    <dgm:cxn modelId="{91A5197B-F94B-4DC6-BDD9-5B34D5A2CE26}" type="presParOf" srcId="{F03AAFF0-BA69-4F85-99E9-01283D09C841}" destId="{6EFC30BC-4A0B-4E92-96A7-9627972AF3A3}" srcOrd="2" destOrd="0" presId="urn:microsoft.com/office/officeart/2005/8/layout/vList4"/>
    <dgm:cxn modelId="{EBEDCD16-3125-4BFA-9A35-ADA9DACEC568}" type="presParOf" srcId="{6EFC30BC-4A0B-4E92-96A7-9627972AF3A3}" destId="{5D443993-9CCC-4195-927D-41891621552D}" srcOrd="0" destOrd="0" presId="urn:microsoft.com/office/officeart/2005/8/layout/vList4"/>
    <dgm:cxn modelId="{18728709-052A-47D8-9585-C297D41CDD51}" type="presParOf" srcId="{6EFC30BC-4A0B-4E92-96A7-9627972AF3A3}" destId="{4383C2FB-1B3F-41CC-BFC7-0EE8A41FA3B3}" srcOrd="1" destOrd="0" presId="urn:microsoft.com/office/officeart/2005/8/layout/vList4"/>
    <dgm:cxn modelId="{ED069961-A461-41A6-97A3-083350899AD7}" type="presParOf" srcId="{6EFC30BC-4A0B-4E92-96A7-9627972AF3A3}" destId="{78647C45-FFB2-4E03-9590-EC63FB9CA6C2}" srcOrd="2" destOrd="0" presId="urn:microsoft.com/office/officeart/2005/8/layout/vList4"/>
    <dgm:cxn modelId="{2BD50065-8342-4E45-BFD3-5D90AD5FD388}" type="presParOf" srcId="{F03AAFF0-BA69-4F85-99E9-01283D09C841}" destId="{1A912771-97C3-48BF-BCE1-16DC4609CA3E}" srcOrd="3" destOrd="0" presId="urn:microsoft.com/office/officeart/2005/8/layout/vList4"/>
    <dgm:cxn modelId="{3C3461B0-F101-4B42-9EB7-1EBA3A449675}" type="presParOf" srcId="{F03AAFF0-BA69-4F85-99E9-01283D09C841}" destId="{FCC663E7-192F-4CD1-8027-043728AE1E00}" srcOrd="4" destOrd="0" presId="urn:microsoft.com/office/officeart/2005/8/layout/vList4"/>
    <dgm:cxn modelId="{F29C3785-E21B-4E95-B72E-E0C7AF2565D1}" type="presParOf" srcId="{FCC663E7-192F-4CD1-8027-043728AE1E00}" destId="{F79A1A81-4FFC-419B-A8BE-100E5DDD878C}" srcOrd="0" destOrd="0" presId="urn:microsoft.com/office/officeart/2005/8/layout/vList4"/>
    <dgm:cxn modelId="{328C2C75-93DE-40DA-A215-F2068D4C6815}" type="presParOf" srcId="{FCC663E7-192F-4CD1-8027-043728AE1E00}" destId="{5FB332B7-41E6-4EFE-885A-9A814D927149}" srcOrd="1" destOrd="0" presId="urn:microsoft.com/office/officeart/2005/8/layout/vList4"/>
    <dgm:cxn modelId="{274C86FB-AE04-4FB7-B3ED-45B32A95013E}" type="presParOf" srcId="{FCC663E7-192F-4CD1-8027-043728AE1E00}" destId="{5A11A4A9-308D-402A-A8EC-87AADD3DDDCC}" srcOrd="2" destOrd="0" presId="urn:microsoft.com/office/officeart/2005/8/layout/vList4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E8A9B-F391-4A91-A484-22BC4F0AC8E3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B1CDB-92D3-4993-B6B7-251963AD6B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67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23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</a:t>
            </a:r>
            <a:r>
              <a:rPr lang="de-DE" baseline="0" dirty="0" smtClean="0"/>
              <a:t> Automatisierung des Übertragungswertverwaltungsprozesses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7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Ist-Zustand</a:t>
            </a:r>
            <a:r>
              <a:rPr lang="de-DE" baseline="0" dirty="0" smtClean="0"/>
              <a:t> -&gt; v</a:t>
            </a:r>
            <a:r>
              <a:rPr lang="de-DE" dirty="0" smtClean="0"/>
              <a:t>iel manuelle Arbeit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Fehleranfälligkeit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Vergessen</a:t>
            </a:r>
            <a:r>
              <a:rPr lang="de-DE" baseline="0" dirty="0" smtClean="0"/>
              <a:t> von Prozessschritten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Blockade durch gleichzeitiges Nutzen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Zeitaufwendig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Hoher Kommunikationsaufwand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257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Analyse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366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Use</a:t>
            </a:r>
            <a:r>
              <a:rPr lang="de-DE" dirty="0" smtClean="0"/>
              <a:t>-Case</a:t>
            </a:r>
            <a:r>
              <a:rPr lang="de-DE" baseline="0" dirty="0" smtClean="0"/>
              <a:t>-Diagramm in Zusammenarbeit mit den Abteilungen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Zwei Akteure (</a:t>
            </a:r>
            <a:r>
              <a:rPr lang="de-DE" baseline="0" dirty="0" err="1" smtClean="0"/>
              <a:t>ReWe</a:t>
            </a:r>
            <a:r>
              <a:rPr lang="de-DE" baseline="0" dirty="0" smtClean="0"/>
              <a:t>, Antrag)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Drei Bereiche, die die Anwendung umsetzen muss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Import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Verarbeitung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Export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417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Analyse 8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Entwurf 11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Implementierung 40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Abnahme / Einführung 1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Doku 10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663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Entwicklung,</a:t>
            </a:r>
            <a:r>
              <a:rPr lang="de-DE" baseline="0" dirty="0" smtClean="0"/>
              <a:t> Fachgespräche, Code-Review, Abnahme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Pauschale Stundensätze vom Personalwesen vorgegeben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Entwicklungskosten 2270,00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636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Lösung</a:t>
            </a:r>
            <a:r>
              <a:rPr lang="de-DE" baseline="0" dirty="0" smtClean="0"/>
              <a:t> alt: 280 min / Monat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Lösung neu: 27,5 min / Monat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87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Stundenlohn von</a:t>
            </a:r>
            <a:r>
              <a:rPr lang="de-DE" baseline="0" dirty="0" smtClean="0"/>
              <a:t> Mitarbeiter 25,00 €, Ressourcen 15,00 €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Lösung</a:t>
            </a:r>
            <a:r>
              <a:rPr lang="de-DE" baseline="0" dirty="0" smtClean="0"/>
              <a:t> alt: 2240,00 € pro Jahr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Lösung neu: 220,00 € pro Jahr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Ersparnis pro Jahr: 2020,00 € pro Jahr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118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Amortisation</a:t>
            </a:r>
            <a:r>
              <a:rPr lang="de-DE" baseline="0" dirty="0" smtClean="0"/>
              <a:t> nach 1,12 Jahren = 1 Jahr und 7 Wochen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Alte Lösung -&gt; laufende Kosten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Neue Lösung -&gt; laufende Kosten und Entwicklungskosten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Soll über längeren Zeitraum eingesetzt werden -&gt; daher lohnenswert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821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Ende Analyse -&gt; Lastenheft mit Fachbereich zusammen erstellt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Beginn Entwurf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50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Agenda 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Vorstellung</a:t>
            </a:r>
            <a:r>
              <a:rPr lang="de-DE" baseline="0" dirty="0" smtClean="0"/>
              <a:t> des Unternehmens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Einführung ins Thema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Projektphasen (Analyse, Entwurf, Implementierung)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Fazit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517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Hauptanwendung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Import</a:t>
            </a:r>
            <a:r>
              <a:rPr lang="de-DE" baseline="0" dirty="0" smtClean="0"/>
              <a:t>fenster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Wurden in der Entwurfsphase entworfen und dem Fachbereich vorgestellt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803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417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708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131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920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642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790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111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Kontoauszug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Enthält Kontoumsätze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Verwendungszweck aufspalten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validieren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894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MVC </a:t>
            </a:r>
          </a:p>
          <a:p>
            <a:r>
              <a:rPr lang="de-DE" dirty="0" smtClean="0"/>
              <a:t>Model:</a:t>
            </a:r>
            <a:r>
              <a:rPr lang="de-DE" baseline="0" dirty="0" smtClean="0"/>
              <a:t> enthält Daten und Logik</a:t>
            </a:r>
          </a:p>
          <a:p>
            <a:r>
              <a:rPr lang="de-DE" baseline="0" dirty="0" smtClean="0"/>
              <a:t>Controller: stellt Bindeglied zwischen View und Model da – dient zur Steuerung der Anwendung </a:t>
            </a:r>
          </a:p>
          <a:p>
            <a:r>
              <a:rPr lang="de-DE" baseline="0" dirty="0" smtClean="0"/>
              <a:t>View: ist für die Präsentation verantwortlich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360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Unternehmen ALTE</a:t>
            </a:r>
            <a:r>
              <a:rPr lang="de-DE" baseline="0" dirty="0" smtClean="0"/>
              <a:t> OLDENBURGER Krankenversicherung AG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Private Krankenversicherung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Hauptsitz Vechta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Kranken-, Pflege- und Zusatzversicherungen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866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Domändenmodell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Datenimport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Datenhaltung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Datenabgleich</a:t>
            </a:r>
            <a:r>
              <a:rPr lang="de-DE" baseline="0" dirty="0" smtClean="0"/>
              <a:t> / Schnittstelle </a:t>
            </a:r>
            <a:r>
              <a:rPr lang="de-DE" baseline="0" dirty="0" err="1" smtClean="0"/>
              <a:t>Versis</a:t>
            </a:r>
            <a:r>
              <a:rPr lang="de-DE" baseline="0" dirty="0" smtClean="0"/>
              <a:t> über Webservice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Verarbeitungsdokumentation (PAM)</a:t>
            </a:r>
          </a:p>
          <a:p>
            <a:pPr marL="0" indent="0">
              <a:buFontTx/>
              <a:buNone/>
            </a:pPr>
            <a:r>
              <a:rPr lang="de-DE" baseline="0" dirty="0" smtClean="0">
                <a:sym typeface="Wingdings" panose="05000000000000000000" pitchFamily="2" charset="2"/>
              </a:rPr>
              <a:t> Basis-Logik und Daten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152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Controller -&gt; Bindeglied zwischen Model und View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Hier Bestandteil der GUI-Komponente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135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View</a:t>
            </a:r>
            <a:r>
              <a:rPr lang="de-DE" baseline="0" dirty="0" smtClean="0"/>
              <a:t> -&gt; Präsentation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Datenexport -&gt; Andere Form von View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Komponente der GUI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GUI vereint Controller und View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2018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Ende</a:t>
            </a:r>
            <a:r>
              <a:rPr lang="de-DE" baseline="0" dirty="0" smtClean="0"/>
              <a:t> Entwurfsphase -&gt; Erstellung des Pflichtenheftes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Beginn Implementierung</a:t>
            </a:r>
          </a:p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0288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C# (durch Nutzwertanalyse</a:t>
            </a:r>
            <a:r>
              <a:rPr lang="de-DE" baseline="0" dirty="0" smtClean="0"/>
              <a:t> ermittelt)</a:t>
            </a:r>
            <a:endParaRPr lang="de-DE" dirty="0" smtClean="0"/>
          </a:p>
          <a:p>
            <a:r>
              <a:rPr lang="de-DE" dirty="0" smtClean="0"/>
              <a:t>- Agil (angelehnt an </a:t>
            </a:r>
            <a:r>
              <a:rPr lang="de-DE" dirty="0" err="1" smtClean="0"/>
              <a:t>Scrum</a:t>
            </a:r>
            <a:r>
              <a:rPr lang="de-DE" dirty="0" smtClean="0"/>
              <a:t>) -&gt; Programmieren</a:t>
            </a:r>
            <a:r>
              <a:rPr lang="de-DE" baseline="0" dirty="0" smtClean="0"/>
              <a:t> in Iterationen, schnell präsentierfähige Resultate, Feedback </a:t>
            </a:r>
            <a:endParaRPr lang="de-DE" dirty="0" smtClean="0"/>
          </a:p>
          <a:p>
            <a:r>
              <a:rPr lang="de-DE" dirty="0" smtClean="0"/>
              <a:t>-</a:t>
            </a:r>
            <a:r>
              <a:rPr lang="de-DE" baseline="0" dirty="0" smtClean="0"/>
              <a:t> </a:t>
            </a:r>
            <a:r>
              <a:rPr lang="de-DE" dirty="0" smtClean="0"/>
              <a:t>Testgetrieben (Zyklus beschreiben) -&gt;</a:t>
            </a:r>
            <a:r>
              <a:rPr lang="de-DE" baseline="0" dirty="0" smtClean="0"/>
              <a:t> wird noch im Anschluss noch erläutert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990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Aus ERM wurde Tabellenmodell</a:t>
            </a:r>
            <a:r>
              <a:rPr lang="de-DE" baseline="0" dirty="0" smtClean="0"/>
              <a:t> -&gt; Oracle-Datenbankinstanz UEWV</a:t>
            </a:r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027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TDD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6301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Testfall schreiben 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Test rot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5143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Funktionalität implementieren</a:t>
            </a:r>
            <a:r>
              <a:rPr lang="de-DE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Test grün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9637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Refactoring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err="1" smtClean="0"/>
              <a:t>Const</a:t>
            </a:r>
            <a:r>
              <a:rPr lang="de-DE" dirty="0" smtClean="0"/>
              <a:t>, </a:t>
            </a:r>
            <a:r>
              <a:rPr lang="de-DE" dirty="0" err="1" smtClean="0"/>
              <a:t>String.Format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Test</a:t>
            </a:r>
            <a:r>
              <a:rPr lang="de-DE" baseline="0" dirty="0" smtClean="0"/>
              <a:t> grün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161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- Ca. 228 Mitarbeiter</a:t>
            </a:r>
          </a:p>
          <a:p>
            <a:r>
              <a:rPr lang="de-DE" dirty="0" smtClean="0"/>
              <a:t>- EDV-</a:t>
            </a:r>
            <a:r>
              <a:rPr lang="de-DE" baseline="0" dirty="0" smtClean="0"/>
              <a:t>Abteilung 24 Mitarbeiter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195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Am Ende</a:t>
            </a:r>
            <a:r>
              <a:rPr lang="de-DE" baseline="0" dirty="0" smtClean="0"/>
              <a:t> ergibt sich fertige Komponente (</a:t>
            </a:r>
            <a:r>
              <a:rPr lang="de-DE" baseline="0" dirty="0" err="1" smtClean="0"/>
              <a:t>CsvKontoauszugsQuelle</a:t>
            </a:r>
            <a:r>
              <a:rPr lang="de-DE" baseline="0" dirty="0" smtClean="0"/>
              <a:t>) -&gt; Datenimport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Klassendiagramm generiert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Dokumentation</a:t>
            </a:r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576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Fertige</a:t>
            </a:r>
            <a:r>
              <a:rPr lang="de-DE" baseline="0" dirty="0" smtClean="0"/>
              <a:t> Anwendung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Alle Anforderungen umgesetzt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1647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Implementierung abgeschlossen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Fazit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139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Ziele wurden erreicht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Abnahme </a:t>
            </a:r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Deployment</a:t>
            </a:r>
            <a:r>
              <a:rPr lang="de-DE" baseline="0" dirty="0" smtClean="0"/>
              <a:t> durchgeführt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Schulungen gekürzt (da agil entwickelt, Benutzer bereits mit Anwendung vertraut)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Prozess wurde automatisiert (alle Anforderungen wurden umgesetzt)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Viel dabei gelernt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7271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Weiterentwicklungsmöglichkeiten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Für Geschwisterunternehmen nutzen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Verbuchung in </a:t>
            </a:r>
            <a:r>
              <a:rPr lang="de-DE" dirty="0" err="1" smtClean="0"/>
              <a:t>FiBu</a:t>
            </a:r>
            <a:r>
              <a:rPr lang="de-DE" dirty="0" smtClean="0"/>
              <a:t> auch automatisieren </a:t>
            </a:r>
          </a:p>
          <a:p>
            <a:pPr marL="0" indent="0">
              <a:buFontTx/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1973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4612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6397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5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Einführung ins Thema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3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smtClean="0"/>
              <a:t>Versicherte wechseln zur AO (PKV stellvertretend für andere Versicherte) / verlassen AO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Übertragungswerte können mitgenommen werden -&gt; Teil der Alterungsrückstellung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69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Übertragungswerte</a:t>
            </a:r>
            <a:r>
              <a:rPr lang="de-DE" baseline="0" dirty="0" smtClean="0"/>
              <a:t> = Teil der Alterungsrückstellungen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Teil der Versicherungsbeiträge wird in jungen Jahren angespart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Um im</a:t>
            </a:r>
            <a:r>
              <a:rPr lang="de-DE" baseline="0" dirty="0" smtClean="0"/>
              <a:t> Alter die Beiträge senken zu können / zu stabilisieren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Übertragungswerte müssen in </a:t>
            </a:r>
            <a:r>
              <a:rPr lang="de-DE" baseline="0" dirty="0" err="1" smtClean="0"/>
              <a:t>FiBu</a:t>
            </a:r>
            <a:r>
              <a:rPr lang="de-DE" baseline="0" dirty="0" smtClean="0"/>
              <a:t> verbucht werden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Dafür müssen die Daten ermittelt und validiert werden 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94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Umfangreicher</a:t>
            </a:r>
            <a:r>
              <a:rPr lang="de-DE" baseline="0" dirty="0" smtClean="0"/>
              <a:t> Prozess, ständige Unterbrechung des Arbeitsprozesses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Rechnungswesen und Antragsabteilung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Export Kontoauszug als PDF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Kontoauszug auslesen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Daten in VERSIS validieren / WDO-Status setzen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PAM-Vorgang starten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Excel-Tabelle füllen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Tabelle dient als Grundlage für die Verbuchung in der </a:t>
            </a:r>
            <a:r>
              <a:rPr lang="de-DE" baseline="0" dirty="0" err="1" smtClean="0"/>
              <a:t>FiBu</a:t>
            </a:r>
            <a:r>
              <a:rPr lang="de-DE" baseline="0" dirty="0" smtClean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417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B1CDB-92D3-4993-B6B7-251963AD6BC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41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65" y="5373216"/>
            <a:ext cx="4577226" cy="1134014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1052736"/>
            <a:ext cx="9144000" cy="1296144"/>
          </a:xfrm>
          <a:prstGeom prst="rect">
            <a:avLst/>
          </a:prstGeom>
          <a:solidFill>
            <a:srgbClr val="A6C9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07504" y="1143075"/>
            <a:ext cx="8229600" cy="1143000"/>
          </a:xfrm>
        </p:spPr>
        <p:txBody>
          <a:bodyPr>
            <a:noAutofit/>
          </a:bodyPr>
          <a:lstStyle>
            <a:lvl1pPr algn="l">
              <a:defRPr sz="4000" b="1" cap="small" baseline="0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107950" y="2492896"/>
            <a:ext cx="8229600" cy="792163"/>
          </a:xfrm>
        </p:spPr>
        <p:txBody>
          <a:bodyPr>
            <a:noAutofit/>
          </a:bodyPr>
          <a:lstStyle>
            <a:lvl1pPr>
              <a:defRPr sz="2100" b="1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>
              <a:defRPr sz="2100" b="1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>
              <a:defRPr sz="2100" b="1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>
              <a:defRPr sz="2100" b="1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>
              <a:defRPr sz="2100" b="1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1"/>
          </p:nvPr>
        </p:nvSpPr>
        <p:spPr>
          <a:xfrm>
            <a:off x="107950" y="5301208"/>
            <a:ext cx="4032002" cy="1440160"/>
          </a:xfrm>
        </p:spPr>
        <p:txBody>
          <a:bodyPr>
            <a:noAutofit/>
          </a:bodyPr>
          <a:lstStyle>
            <a:lvl1pPr marL="0" indent="0">
              <a:buNone/>
              <a:defRPr sz="1400" b="1" i="0" cap="small" baseline="0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>
              <a:defRPr sz="1400" b="1" i="0" cap="small" baseline="0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>
              <a:defRPr sz="1400" b="1" i="0" cap="small" baseline="0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>
              <a:defRPr sz="1400" b="1" i="0" cap="small" baseline="0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>
              <a:defRPr sz="1400" b="1" i="0" cap="small" baseline="0">
                <a:solidFill>
                  <a:srgbClr val="014B9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62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eberschrift_Balken_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36512" y="4869408"/>
            <a:ext cx="9180512" cy="863600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4869408"/>
            <a:ext cx="8596102" cy="863600"/>
          </a:xfrm>
        </p:spPr>
        <p:txBody>
          <a:bodyPr anchor="ctr">
            <a:noAutofit/>
          </a:bodyPr>
          <a:lstStyle>
            <a:lvl1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61247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931" userDrawn="1">
          <p15:clr>
            <a:srgbClr val="FBAE40"/>
          </p15:clr>
        </p15:guide>
        <p15:guide id="2" pos="3833" userDrawn="1">
          <p15:clr>
            <a:srgbClr val="FBAE40"/>
          </p15:clr>
        </p15:guide>
        <p15:guide id="3" pos="1927" userDrawn="1">
          <p15:clr>
            <a:srgbClr val="FBAE40"/>
          </p15:clr>
        </p15:guide>
        <p15:guide id="4" orient="horz" pos="138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eberschrift_Balken_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36512" y="980728"/>
            <a:ext cx="9180512" cy="1152128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1124992"/>
            <a:ext cx="8596102" cy="863600"/>
          </a:xfrm>
        </p:spPr>
        <p:txBody>
          <a:bodyPr anchor="ctr">
            <a:noAutofit/>
          </a:bodyPr>
          <a:lstStyle>
            <a:lvl1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83470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931">
          <p15:clr>
            <a:srgbClr val="FBAE40"/>
          </p15:clr>
        </p15:guide>
        <p15:guide id="2" pos="3833">
          <p15:clr>
            <a:srgbClr val="FBAE40"/>
          </p15:clr>
        </p15:guide>
        <p15:guide id="3" pos="1927">
          <p15:clr>
            <a:srgbClr val="FBAE40"/>
          </p15:clr>
        </p15:guide>
        <p15:guide id="4" orient="horz" pos="138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eberschrift_Balken_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36512" y="980728"/>
            <a:ext cx="9180512" cy="11521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1124992"/>
            <a:ext cx="8596102" cy="863600"/>
          </a:xfrm>
        </p:spPr>
        <p:txBody>
          <a:bodyPr anchor="ctr">
            <a:noAutofit/>
          </a:bodyPr>
          <a:lstStyle>
            <a:lvl1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05675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931">
          <p15:clr>
            <a:srgbClr val="FBAE40"/>
          </p15:clr>
        </p15:guide>
        <p15:guide id="2" pos="3833">
          <p15:clr>
            <a:srgbClr val="FBAE40"/>
          </p15:clr>
        </p15:guide>
        <p15:guide id="3" pos="1927">
          <p15:clr>
            <a:srgbClr val="FBAE40"/>
          </p15:clr>
        </p15:guide>
        <p15:guide id="4" orient="horz" pos="138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-36512" y="5013176"/>
            <a:ext cx="9180512" cy="129614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5229448"/>
            <a:ext cx="8596102" cy="8636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611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5229448"/>
            <a:ext cx="8596102" cy="863600"/>
          </a:xfrm>
        </p:spPr>
        <p:txBody>
          <a:bodyPr>
            <a:noAutofit/>
          </a:bodyPr>
          <a:lstStyle>
            <a:lvl1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4403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5229448"/>
            <a:ext cx="8596102" cy="8636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200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4522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p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9113" cy="2276475"/>
          </a:xfrm>
        </p:spPr>
        <p:txBody>
          <a:bodyPr/>
          <a:lstStyle/>
          <a:p>
            <a:endParaRPr lang="de-DE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3059113" y="0"/>
            <a:ext cx="0" cy="6858000"/>
          </a:xfrm>
          <a:prstGeom prst="line">
            <a:avLst/>
          </a:prstGeom>
          <a:ln w="155575">
            <a:solidFill>
              <a:srgbClr val="034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 userDrawn="1"/>
        </p:nvCxnSpPr>
        <p:spPr>
          <a:xfrm>
            <a:off x="0" y="2276475"/>
            <a:ext cx="9144000" cy="0"/>
          </a:xfrm>
          <a:prstGeom prst="line">
            <a:avLst/>
          </a:prstGeom>
          <a:ln w="155575">
            <a:solidFill>
              <a:srgbClr val="034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 userDrawn="1"/>
        </p:nvCxnSpPr>
        <p:spPr>
          <a:xfrm>
            <a:off x="0" y="4581525"/>
            <a:ext cx="9144000" cy="0"/>
          </a:xfrm>
          <a:prstGeom prst="line">
            <a:avLst/>
          </a:prstGeom>
          <a:ln w="155575">
            <a:solidFill>
              <a:srgbClr val="034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1"/>
          <p:cNvSpPr>
            <a:spLocks noGrp="1"/>
          </p:cNvSpPr>
          <p:nvPr>
            <p:ph type="pic" sz="quarter" idx="11"/>
          </p:nvPr>
        </p:nvSpPr>
        <p:spPr>
          <a:xfrm>
            <a:off x="-1" y="2290762"/>
            <a:ext cx="3059113" cy="22764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Bildplatzhalter 11"/>
          <p:cNvSpPr>
            <a:spLocks noGrp="1"/>
          </p:cNvSpPr>
          <p:nvPr>
            <p:ph type="pic" sz="quarter" idx="12"/>
          </p:nvPr>
        </p:nvSpPr>
        <p:spPr>
          <a:xfrm>
            <a:off x="-2" y="4611062"/>
            <a:ext cx="3059113" cy="2276475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/>
          </p:nvPr>
        </p:nvSpPr>
        <p:spPr>
          <a:xfrm>
            <a:off x="3132138" y="0"/>
            <a:ext cx="6011862" cy="2276475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  <a:lvl2pPr>
              <a:defRPr>
                <a:latin typeface="Arial Black" panose="020B0A04020102020204" pitchFamily="34" charset="0"/>
              </a:defRPr>
            </a:lvl2pPr>
            <a:lvl3pPr>
              <a:defRPr>
                <a:latin typeface="Arial Black" panose="020B0A04020102020204" pitchFamily="34" charset="0"/>
              </a:defRPr>
            </a:lvl3pPr>
            <a:lvl4pPr>
              <a:defRPr>
                <a:latin typeface="Arial Black" panose="020B0A04020102020204" pitchFamily="34" charset="0"/>
              </a:defRPr>
            </a:lvl4pPr>
            <a:lvl5pPr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3133517" y="2334588"/>
            <a:ext cx="6011862" cy="2246938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  <a:lvl2pPr>
              <a:defRPr>
                <a:latin typeface="Arial Black" panose="020B0A04020102020204" pitchFamily="34" charset="0"/>
              </a:defRPr>
            </a:lvl2pPr>
            <a:lvl3pPr>
              <a:defRPr>
                <a:latin typeface="Arial Black" panose="020B0A04020102020204" pitchFamily="34" charset="0"/>
              </a:defRPr>
            </a:lvl3pPr>
            <a:lvl4pPr>
              <a:defRPr>
                <a:latin typeface="Arial Black" panose="020B0A04020102020204" pitchFamily="34" charset="0"/>
              </a:defRPr>
            </a:lvl4pPr>
            <a:lvl5pPr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3147317" y="4670725"/>
            <a:ext cx="6011862" cy="2187276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  <a:lvl2pPr>
              <a:defRPr>
                <a:latin typeface="Arial Black" panose="020B0A040201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4073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1927" userDrawn="1">
          <p15:clr>
            <a:srgbClr val="FBAE40"/>
          </p15:clr>
        </p15:guide>
        <p15:guide id="0" orient="horz" pos="2886" userDrawn="1">
          <p15:clr>
            <a:srgbClr val="FBAE40"/>
          </p15:clr>
        </p15:guide>
        <p15:guide id="2" orient="horz" pos="143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1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98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71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625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57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65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98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81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98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-36512" y="837208"/>
            <a:ext cx="9180512" cy="8636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836712"/>
            <a:ext cx="8596102" cy="863600"/>
          </a:xfrm>
        </p:spPr>
        <p:txBody>
          <a:bodyPr anchor="ctr">
            <a:noAutofit/>
          </a:bodyPr>
          <a:lstStyle>
            <a:lvl1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5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1052984"/>
            <a:ext cx="8596102" cy="8636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l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5692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-36512" y="4653136"/>
            <a:ext cx="9180512" cy="1296144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94532" y="4869408"/>
            <a:ext cx="8596102" cy="863600"/>
          </a:xfrm>
        </p:spPr>
        <p:txBody>
          <a:bodyPr>
            <a:noAutofit/>
          </a:bodyPr>
          <a:lstStyle>
            <a:lvl1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1pPr>
            <a:lvl2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2pPr>
            <a:lvl3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3pPr>
            <a:lvl4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4pPr>
            <a:lvl5pPr algn="r">
              <a:defRPr sz="4000">
                <a:solidFill>
                  <a:srgbClr val="014B92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539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3B088-0FFA-434B-BE85-6C10AA811821}" type="datetimeFigureOut">
              <a:rPr lang="de-DE" smtClean="0"/>
              <a:t>08.02.2015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501F-5558-4A16-A180-82BDA13187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80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0" r:id="rId9"/>
    <p:sldLayoutId id="2147483666" r:id="rId10"/>
    <p:sldLayoutId id="2147483667" r:id="rId11"/>
    <p:sldLayoutId id="2147483668" r:id="rId12"/>
    <p:sldLayoutId id="2147483665" r:id="rId13"/>
    <p:sldLayoutId id="2147483662" r:id="rId14"/>
    <p:sldLayoutId id="2147483664" r:id="rId15"/>
    <p:sldLayoutId id="2147483661" r:id="rId16"/>
    <p:sldLayoutId id="2147483669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philon/2477878611/sizes/o/" TargetMode="External"/><Relationship Id="rId13" Type="http://schemas.openxmlformats.org/officeDocument/2006/relationships/hyperlink" Target="https://www.flickr.com/photos/mawel/865770336/sizes/o/" TargetMode="External"/><Relationship Id="rId3" Type="http://schemas.openxmlformats.org/officeDocument/2006/relationships/hyperlink" Target="https://www.flickr.com/photos/59937401@N07/5930025654/sizes/l" TargetMode="External"/><Relationship Id="rId7" Type="http://schemas.openxmlformats.org/officeDocument/2006/relationships/hyperlink" Target="https://www.flickr.com/photos/andrewhurley/6254409229/sizes/l" TargetMode="External"/><Relationship Id="rId12" Type="http://schemas.openxmlformats.org/officeDocument/2006/relationships/hyperlink" Target="https://www.flickr.com/photos/125992663@N02/14599057254/sizes/l" TargetMode="External"/><Relationship Id="rId2" Type="http://schemas.openxmlformats.org/officeDocument/2006/relationships/hyperlink" Target="https://www.flickr.com/photos/7944769@N03/5492740280/sizes/l" TargetMode="External"/><Relationship Id="rId16" Type="http://schemas.openxmlformats.org/officeDocument/2006/relationships/hyperlink" Target="https://www.flickr.com/photos/wheatfields/3797277793/sizes/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ealot128.github.io/DeckJS-Builder/imgs/rgr.jpg" TargetMode="External"/><Relationship Id="rId11" Type="http://schemas.openxmlformats.org/officeDocument/2006/relationships/hyperlink" Target="http://de.freepik.com/fotos-kostenlos/gehirn-prop_605719.htm" TargetMode="External"/><Relationship Id="rId5" Type="http://schemas.openxmlformats.org/officeDocument/2006/relationships/hyperlink" Target="https://www.flickr.com/photos/jbid-post/6555965015/sizes/l" TargetMode="External"/><Relationship Id="rId15" Type="http://schemas.openxmlformats.org/officeDocument/2006/relationships/hyperlink" Target="http://verpackungen-weber.de/onewebmedia/Umzugskartons.jpg" TargetMode="External"/><Relationship Id="rId10" Type="http://schemas.openxmlformats.org/officeDocument/2006/relationships/hyperlink" Target="https://www.flickr.com/photos/falequin/8443342362/sizes/l" TargetMode="External"/><Relationship Id="rId4" Type="http://schemas.openxmlformats.org/officeDocument/2006/relationships/hyperlink" Target="http://de.freepik.com/fotos-kostenlos/sand-glas-3_19541.htm" TargetMode="External"/><Relationship Id="rId9" Type="http://schemas.openxmlformats.org/officeDocument/2006/relationships/hyperlink" Target="https://www.flickr.com/photos/bogdansuditu/2377844553/sizes/o/" TargetMode="External"/><Relationship Id="rId14" Type="http://schemas.openxmlformats.org/officeDocument/2006/relationships/hyperlink" Target="https://www.flickr.com/photos/ijammin/4434778643/sizes/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496" y="1143075"/>
            <a:ext cx="9036496" cy="1143000"/>
          </a:xfrm>
          <a:solidFill>
            <a:srgbClr val="C4DBE8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de-DE" dirty="0" smtClean="0"/>
              <a:t>Übertragungswertverarbeitung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5496" y="2492896"/>
            <a:ext cx="8229600" cy="7921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b="0" dirty="0" smtClean="0"/>
              <a:t>Desktopanwendung zur Verarbeitung und Verwaltung von Übertragungswerten</a:t>
            </a:r>
            <a:endParaRPr lang="de-DE" sz="2800" b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07950" y="6237312"/>
            <a:ext cx="4320034" cy="288032"/>
          </a:xfrm>
          <a:ln>
            <a:noFill/>
          </a:ln>
        </p:spPr>
        <p:txBody>
          <a:bodyPr/>
          <a:lstStyle/>
          <a:p>
            <a:r>
              <a:rPr lang="de-DE" sz="2000" dirty="0" smtClean="0"/>
              <a:t>Gerda Feldhaus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352" y="4048100"/>
            <a:ext cx="2088232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58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Projektziel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43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Projektbegründung</a:t>
            </a:r>
            <a:endParaRPr lang="de-DE" dirty="0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718825815"/>
              </p:ext>
            </p:extLst>
          </p:nvPr>
        </p:nvGraphicFramePr>
        <p:xfrm>
          <a:off x="1187624" y="1953344"/>
          <a:ext cx="7200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6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B2A753D-05F3-4DC3-B6D0-A8FE1D05C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EB2A753D-05F3-4DC3-B6D0-A8FE1D05C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4BB7FD-87B4-46C5-AEAD-EB478FE0A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C64BB7FD-87B4-46C5-AEAD-EB478FE0A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3EB26-B2B4-4FD8-923C-58019BA30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D2B3EB26-B2B4-4FD8-923C-58019BA30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B7309C-A251-4E61-96B9-14A924706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92B7309C-A251-4E61-96B9-14A9247068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88E58B9-1FC7-4B31-B2A4-7522DC3E9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A88E58B9-1FC7-4B31-B2A4-7522DC3E9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A7A8085-2F21-40F4-A6A1-064681B86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AA7A8085-2F21-40F4-A6A1-064681B86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6A6CE3-ED36-41F2-9E3D-00A263F8E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206A6CE3-ED36-41F2-9E3D-00A263F8E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88C8EA-9A31-4CEC-AF5E-D5F497569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B888C8EA-9A31-4CEC-AF5E-D5F497569F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72C1DA-5E46-439A-91E6-4FB61D627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CA72C1DA-5E46-439A-91E6-4FB61D627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99DE49-A0F1-4185-808F-72FB0B0FB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5399DE49-A0F1-4185-808F-72FB0B0FB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02" y="836712"/>
            <a:ext cx="5160718" cy="2498874"/>
          </a:xfrm>
          <a:prstGeom prst="rect">
            <a:avLst/>
          </a:prstGeom>
        </p:spPr>
      </p:pic>
      <p:sp>
        <p:nvSpPr>
          <p:cNvPr id="4" name="Rechteck 3"/>
          <p:cNvSpPr>
            <a:spLocks noChangeAspect="1"/>
          </p:cNvSpPr>
          <p:nvPr/>
        </p:nvSpPr>
        <p:spPr>
          <a:xfrm>
            <a:off x="251520" y="4027616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1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hteck 8"/>
          <p:cNvSpPr>
            <a:spLocks noChangeAspect="1"/>
          </p:cNvSpPr>
          <p:nvPr/>
        </p:nvSpPr>
        <p:spPr>
          <a:xfrm>
            <a:off x="1467387" y="4014050"/>
            <a:ext cx="1080000" cy="1080000"/>
          </a:xfrm>
          <a:prstGeom prst="rect">
            <a:avLst/>
          </a:prstGeom>
          <a:solidFill>
            <a:srgbClr val="C4DBE8"/>
          </a:solidFill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2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hteck 9"/>
          <p:cNvSpPr>
            <a:spLocks noChangeAspect="1"/>
          </p:cNvSpPr>
          <p:nvPr/>
        </p:nvSpPr>
        <p:spPr>
          <a:xfrm>
            <a:off x="3899121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2683254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hteck 11"/>
          <p:cNvSpPr>
            <a:spLocks noChangeAspect="1"/>
          </p:cNvSpPr>
          <p:nvPr/>
        </p:nvSpPr>
        <p:spPr>
          <a:xfrm>
            <a:off x="7806195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5114988" y="4014050"/>
            <a:ext cx="2553356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5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195736" y="1700808"/>
            <a:ext cx="8229600" cy="11430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Agenda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686" y="3464762"/>
            <a:ext cx="16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 Vorstellung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Gerader Verbinder 19"/>
          <p:cNvCxnSpPr>
            <a:stCxn id="4" idx="0"/>
            <a:endCxn id="18" idx="2"/>
          </p:cNvCxnSpPr>
          <p:nvPr/>
        </p:nvCxnSpPr>
        <p:spPr>
          <a:xfrm flipV="1">
            <a:off x="791520" y="3834094"/>
            <a:ext cx="0" cy="19352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07504" y="383409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84047" y="5302949"/>
            <a:ext cx="204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Einführung ins</a:t>
            </a:r>
          </a:p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Thema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611186" y="34695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Analyse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222768" y="3469581"/>
            <a:ext cx="233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Implementierung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827053" y="52674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Entwurf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16793" y="5267454"/>
            <a:ext cx="85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Fazit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Gerader Verbinder 30"/>
          <p:cNvCxnSpPr>
            <a:stCxn id="9" idx="2"/>
            <a:endCxn id="25" idx="0"/>
          </p:cNvCxnSpPr>
          <p:nvPr/>
        </p:nvCxnSpPr>
        <p:spPr>
          <a:xfrm>
            <a:off x="2007387" y="5094050"/>
            <a:ext cx="0" cy="20889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1323371" y="5302949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>
            <a:stCxn id="11" idx="0"/>
            <a:endCxn id="26" idx="2"/>
          </p:cNvCxnSpPr>
          <p:nvPr/>
        </p:nvCxnSpPr>
        <p:spPr>
          <a:xfrm flipV="1">
            <a:off x="3223254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>
            <a:stCxn id="28" idx="0"/>
            <a:endCxn id="10" idx="2"/>
          </p:cNvCxnSpPr>
          <p:nvPr/>
        </p:nvCxnSpPr>
        <p:spPr>
          <a:xfrm flipV="1">
            <a:off x="4439121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>
            <a:stCxn id="13" idx="0"/>
            <a:endCxn id="27" idx="2"/>
          </p:cNvCxnSpPr>
          <p:nvPr/>
        </p:nvCxnSpPr>
        <p:spPr>
          <a:xfrm flipV="1">
            <a:off x="6391666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stCxn id="12" idx="2"/>
            <a:endCxn id="29" idx="0"/>
          </p:cNvCxnSpPr>
          <p:nvPr/>
        </p:nvCxnSpPr>
        <p:spPr>
          <a:xfrm>
            <a:off x="8346195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2539238" y="3828750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55105" y="526745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5286567" y="3838913"/>
            <a:ext cx="227399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760864" y="5267454"/>
            <a:ext cx="112533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1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DBE8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1700312"/>
            <a:ext cx="9039497" cy="5185072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Anwendungsfälle</a:t>
            </a:r>
            <a:endParaRPr lang="de-DE" dirty="0"/>
          </a:p>
        </p:txBody>
      </p:sp>
      <p:sp>
        <p:nvSpPr>
          <p:cNvPr id="4" name="Ellipse 3"/>
          <p:cNvSpPr/>
          <p:nvPr/>
        </p:nvSpPr>
        <p:spPr>
          <a:xfrm>
            <a:off x="1160736" y="1916832"/>
            <a:ext cx="1368152" cy="864096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2562176" y="1996852"/>
            <a:ext cx="1515424" cy="100010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4114552" y="2280878"/>
            <a:ext cx="1446541" cy="932098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6490816" y="2179650"/>
            <a:ext cx="1224136" cy="842702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5564484" y="3717032"/>
            <a:ext cx="1515424" cy="100010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5367548" y="2853432"/>
            <a:ext cx="1261366" cy="855092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3938724" y="4191372"/>
            <a:ext cx="993570" cy="703188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4894194" y="5097388"/>
            <a:ext cx="1462378" cy="85658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3408258" y="5856808"/>
            <a:ext cx="1462378" cy="85658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114222" y="5466432"/>
            <a:ext cx="970291" cy="648072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1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Projektphasen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95560771"/>
              </p:ext>
            </p:extLst>
          </p:nvPr>
        </p:nvGraphicFramePr>
        <p:xfrm>
          <a:off x="-570466" y="1716661"/>
          <a:ext cx="9684568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38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Entwicklungskosten</a:t>
            </a:r>
            <a:endParaRPr lang="de-DE" dirty="0"/>
          </a:p>
        </p:txBody>
      </p:sp>
      <p:graphicFrame>
        <p:nvGraphicFramePr>
          <p:cNvPr id="2" name="Inhaltsplatzhalt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65264756"/>
              </p:ext>
            </p:extLst>
          </p:nvPr>
        </p:nvGraphicFramePr>
        <p:xfrm>
          <a:off x="1385427" y="2420888"/>
          <a:ext cx="23420821" cy="363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621"/>
                <a:gridCol w="2808312"/>
                <a:gridCol w="1336485"/>
                <a:gridCol w="2551947"/>
                <a:gridCol w="2880320"/>
                <a:gridCol w="3600400"/>
                <a:gridCol w="3744416"/>
                <a:gridCol w="2880320"/>
              </a:tblGrid>
              <a:tr h="598789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Phase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Mitarbeiter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 Zeit</a:t>
                      </a:r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i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Phase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Personalkosten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Ressourcenkosten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Phase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Gesamtkosten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</a:tr>
              <a:tr h="598789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Entwicklung</a:t>
                      </a:r>
                      <a:r>
                        <a:rPr lang="de-DE" sz="2400" dirty="0" smtClean="0">
                          <a:solidFill>
                            <a:srgbClr val="D0D8E8"/>
                          </a:solidFill>
                          <a:latin typeface="Arial Black" panose="020B0A04020102020204" pitchFamily="34" charset="0"/>
                        </a:rPr>
                        <a:t>skosten</a:t>
                      </a:r>
                      <a:endParaRPr lang="de-DE" sz="2400" dirty="0">
                        <a:solidFill>
                          <a:srgbClr val="D0D8E8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 x Azubi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70 h</a:t>
                      </a:r>
                      <a:r>
                        <a:rPr lang="de-DE" sz="2400" dirty="0" smtClean="0">
                          <a:solidFill>
                            <a:srgbClr val="C4DBE8"/>
                          </a:solidFill>
                          <a:latin typeface="Arial Black" panose="020B0A04020102020204" pitchFamily="34" charset="0"/>
                        </a:rPr>
                        <a:t>i</a:t>
                      </a:r>
                      <a:endParaRPr lang="de-DE" sz="2400" dirty="0">
                        <a:solidFill>
                          <a:srgbClr val="C4DBE8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Entwicklung</a:t>
                      </a:r>
                      <a:endParaRPr lang="de-DE" sz="2400" dirty="0">
                        <a:solidFill>
                          <a:srgbClr val="D0D8E8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700,00 €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1.050,00 €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Entwicklung</a:t>
                      </a:r>
                      <a:r>
                        <a:rPr lang="de-DE" sz="2400" dirty="0" smtClean="0">
                          <a:solidFill>
                            <a:srgbClr val="D0D8E8"/>
                          </a:solidFill>
                          <a:latin typeface="Arial Black" panose="020B0A04020102020204" pitchFamily="34" charset="0"/>
                        </a:rPr>
                        <a:t>skosten</a:t>
                      </a:r>
                      <a:endParaRPr lang="de-DE" sz="2400" dirty="0">
                        <a:solidFill>
                          <a:srgbClr val="D0D8E8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1.750,00 €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598789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Fachgespräch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 x Mitarbeiter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5 h</a:t>
                      </a:r>
                      <a:r>
                        <a:rPr lang="de-DE" sz="2400" dirty="0" smtClean="0">
                          <a:solidFill>
                            <a:srgbClr val="E9EDF4"/>
                          </a:solidFill>
                          <a:latin typeface="Arial Black" panose="020B0A04020102020204" pitchFamily="34" charset="0"/>
                        </a:rPr>
                        <a:t>i</a:t>
                      </a:r>
                      <a:endParaRPr lang="de-DE" sz="2400" dirty="0">
                        <a:solidFill>
                          <a:srgbClr val="E9EDF4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Fachgespräch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250,00 €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150,00 €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Fachgespräch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400,00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598789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Code-Review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 x Mitarbeiter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h</a:t>
                      </a:r>
                      <a:r>
                        <a:rPr lang="de-DE" sz="2400" baseline="0" dirty="0" smtClean="0">
                          <a:solidFill>
                            <a:srgbClr val="C4DBE8"/>
                          </a:solidFill>
                          <a:latin typeface="Arial Black" panose="020B0A04020102020204" pitchFamily="34" charset="0"/>
                        </a:rPr>
                        <a:t>i</a:t>
                      </a:r>
                      <a:endParaRPr lang="de-DE" sz="2400" dirty="0">
                        <a:solidFill>
                          <a:srgbClr val="C4DBE8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Code-Review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50,00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30,00 €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Code-Review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80,00 €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598789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Abnahme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x Mitarbeiter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0,5 h</a:t>
                      </a:r>
                      <a:r>
                        <a:rPr lang="de-DE" sz="2400" dirty="0" smtClean="0">
                          <a:solidFill>
                            <a:srgbClr val="E9EDF4"/>
                          </a:solidFill>
                          <a:latin typeface="Arial Black" panose="020B0A04020102020204" pitchFamily="34" charset="0"/>
                        </a:rPr>
                        <a:t>i</a:t>
                      </a:r>
                      <a:endParaRPr lang="de-DE" sz="2400" dirty="0">
                        <a:solidFill>
                          <a:srgbClr val="E9EDF4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Abnahme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25,00 €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15,00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Abnahme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40,00 €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598789"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36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2.270,00 €</a:t>
                      </a:r>
                      <a:endParaRPr lang="de-DE" sz="36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8104" y="0"/>
            <a:ext cx="3600400" cy="27003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" y="5373216"/>
            <a:ext cx="914399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1347789" y="5540427"/>
            <a:ext cx="6816588" cy="1200789"/>
            <a:chOff x="376348" y="1551214"/>
            <a:chExt cx="5280248" cy="890055"/>
          </a:xfrm>
        </p:grpSpPr>
        <p:sp>
          <p:nvSpPr>
            <p:cNvPr id="14" name="Richtungspfeil 13"/>
            <p:cNvSpPr/>
            <p:nvPr/>
          </p:nvSpPr>
          <p:spPr>
            <a:xfrm rot="10800000">
              <a:off x="376348" y="1551214"/>
              <a:ext cx="5280248" cy="890055"/>
            </a:xfrm>
            <a:prstGeom prst="homePlate">
              <a:avLst/>
            </a:prstGeom>
            <a:solidFill>
              <a:srgbClr val="1D5F9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ichtungspfeil 4"/>
            <p:cNvSpPr/>
            <p:nvPr/>
          </p:nvSpPr>
          <p:spPr>
            <a:xfrm rot="21600000">
              <a:off x="598862" y="1551214"/>
              <a:ext cx="5057734" cy="890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0536" tIns="45720" rIns="85344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b="1" kern="1200" dirty="0" smtClean="0">
                  <a:latin typeface="Arial Black" panose="020B0A04020102020204" pitchFamily="34" charset="0"/>
                </a:rPr>
                <a:t>  </a:t>
              </a:r>
              <a:r>
                <a:rPr lang="de-DE" sz="2000" b="1" kern="1200" dirty="0" smtClean="0">
                  <a:latin typeface="Arial Black" panose="020B0A04020102020204" pitchFamily="34" charset="0"/>
                </a:rPr>
                <a:t>Auszubildender / Stunde: 10,00€</a:t>
              </a: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000" b="1" kern="1200" dirty="0" smtClean="0">
                  <a:latin typeface="Arial Black" panose="020B0A04020102020204" pitchFamily="34" charset="0"/>
                </a:rPr>
                <a:t>  Mitarbeiter / Stunde: 25,00 €</a:t>
              </a: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000" b="1" kern="1200" dirty="0" smtClean="0">
                  <a:latin typeface="Arial Black" panose="020B0A04020102020204" pitchFamily="34" charset="0"/>
                </a:rPr>
                <a:t>  Ressourcennutzung / Stunde: 15,00 €</a:t>
              </a:r>
              <a:endParaRPr lang="de-DE" sz="2000" b="1" kern="1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3" name="Ellipse 12"/>
          <p:cNvSpPr/>
          <p:nvPr/>
        </p:nvSpPr>
        <p:spPr>
          <a:xfrm>
            <a:off x="1043608" y="5373368"/>
            <a:ext cx="1440008" cy="1440008"/>
          </a:xfrm>
          <a:prstGeom prst="ellipse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811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4.07407E-6 L -0.99514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8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514 -0.0081 L -1.98733 -0.00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Laufende Kosten</a:t>
            </a:r>
            <a:endParaRPr lang="de-DE" dirty="0"/>
          </a:p>
        </p:txBody>
      </p:sp>
      <p:graphicFrame>
        <p:nvGraphicFramePr>
          <p:cNvPr id="2" name="Inhaltsplatzhalt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805551"/>
              </p:ext>
            </p:extLst>
          </p:nvPr>
        </p:nvGraphicFramePr>
        <p:xfrm>
          <a:off x="183467" y="1916832"/>
          <a:ext cx="8777067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015"/>
                <a:gridCol w="1952292"/>
                <a:gridCol w="2102468"/>
                <a:gridCol w="195229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Vorgang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Anzahl </a:t>
                      </a:r>
                    </a:p>
                    <a:p>
                      <a:r>
                        <a:rPr lang="de-DE" sz="2400" b="0" dirty="0" smtClean="0">
                          <a:latin typeface="Arial Black" panose="020B0A04020102020204" pitchFamily="34" charset="0"/>
                        </a:rPr>
                        <a:t>pro</a:t>
                      </a:r>
                      <a:r>
                        <a:rPr lang="de-DE" sz="2400" b="0" baseline="0" dirty="0" smtClean="0">
                          <a:latin typeface="Arial Black" panose="020B0A04020102020204" pitchFamily="34" charset="0"/>
                        </a:rPr>
                        <a:t> Monat</a:t>
                      </a:r>
                      <a:endParaRPr lang="de-DE" sz="2400" b="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Zeit</a:t>
                      </a:r>
                      <a:r>
                        <a:rPr lang="de-DE" sz="2400" baseline="0" dirty="0" smtClean="0">
                          <a:latin typeface="Arial Black" panose="020B0A04020102020204" pitchFamily="34" charset="0"/>
                        </a:rPr>
                        <a:t> (alt)</a:t>
                      </a:r>
                    </a:p>
                    <a:p>
                      <a:pPr algn="r"/>
                      <a:r>
                        <a:rPr lang="de-DE" sz="2400" b="0" baseline="0" dirty="0" smtClean="0">
                          <a:latin typeface="Arial Black" panose="020B0A04020102020204" pitchFamily="34" charset="0"/>
                        </a:rPr>
                        <a:t>pro Monat</a:t>
                      </a:r>
                      <a:endParaRPr lang="de-DE" sz="2400" b="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Zeit (neu)</a:t>
                      </a:r>
                      <a:r>
                        <a:rPr lang="de-DE" sz="2400" baseline="0" dirty="0" smtClean="0">
                          <a:latin typeface="Arial Black" panose="020B0A04020102020204" pitchFamily="34" charset="0"/>
                        </a:rPr>
                        <a:t> </a:t>
                      </a:r>
                    </a:p>
                    <a:p>
                      <a:pPr algn="r"/>
                      <a:r>
                        <a:rPr lang="de-DE" sz="2400" baseline="0" dirty="0" smtClean="0">
                          <a:latin typeface="Arial Black" panose="020B0A04020102020204" pitchFamily="34" charset="0"/>
                        </a:rPr>
                        <a:t>pro Monat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Kontoauszug verarbeiten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11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176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27,5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PAM-Vorgang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erstellen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44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66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0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Buchungshilfe erstellen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11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33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0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Auswertung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erstellen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5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0 min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endParaRPr lang="de-DE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de-DE" sz="12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b="1" i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280 min</a:t>
                      </a:r>
                      <a:endParaRPr lang="de-DE" sz="2400" b="1" i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b="1" i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27,5</a:t>
                      </a:r>
                      <a:r>
                        <a:rPr lang="de-DE" sz="2400" b="1" i="0" baseline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min</a:t>
                      </a:r>
                      <a:endParaRPr lang="de-DE" sz="2400" b="1" i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4905914" y="6034351"/>
            <a:ext cx="4054620" cy="467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2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Laufende Kosten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25991"/>
              </p:ext>
            </p:extLst>
          </p:nvPr>
        </p:nvGraphicFramePr>
        <p:xfrm>
          <a:off x="313184" y="1874520"/>
          <a:ext cx="541094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9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Lösung (alt)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280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min x 12 = 3360 min / Jahr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2240,00 € pro Jahr</a:t>
                      </a:r>
                      <a:endParaRPr lang="de-DE" sz="36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748150"/>
              </p:ext>
            </p:extLst>
          </p:nvPr>
        </p:nvGraphicFramePr>
        <p:xfrm>
          <a:off x="3419872" y="3731260"/>
          <a:ext cx="541094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9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latin typeface="Arial Black" panose="020B0A04020102020204" pitchFamily="34" charset="0"/>
                        </a:rPr>
                        <a:t>Lösung (neu)</a:t>
                      </a:r>
                      <a:endParaRPr lang="de-DE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1D5F9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27,5</a:t>
                      </a:r>
                      <a:r>
                        <a:rPr lang="de-DE" sz="2400" baseline="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 min x 12 = 330 min / Jahr</a:t>
                      </a:r>
                      <a:endParaRPr lang="de-DE" sz="24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600" dirty="0" smtClean="0">
                          <a:solidFill>
                            <a:srgbClr val="1D5F9E"/>
                          </a:solidFill>
                          <a:latin typeface="Arial Black" panose="020B0A04020102020204" pitchFamily="34" charset="0"/>
                        </a:rPr>
                        <a:t>220,00 € pro Jahr</a:t>
                      </a:r>
                      <a:endParaRPr lang="de-DE" sz="3600" dirty="0">
                        <a:solidFill>
                          <a:srgbClr val="1D5F9E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199716"/>
            <a:ext cx="4355976" cy="28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361193"/>
              </p:ext>
            </p:extLst>
          </p:nvPr>
        </p:nvGraphicFramePr>
        <p:xfrm>
          <a:off x="150515" y="1687339"/>
          <a:ext cx="8813973" cy="5126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Gerade Verbindung 10"/>
          <p:cNvCxnSpPr/>
          <p:nvPr/>
        </p:nvCxnSpPr>
        <p:spPr>
          <a:xfrm>
            <a:off x="6357954" y="3342729"/>
            <a:ext cx="860" cy="2511782"/>
          </a:xfrm>
          <a:prstGeom prst="line">
            <a:avLst/>
          </a:prstGeom>
          <a:ln w="15875">
            <a:solidFill>
              <a:srgbClr val="1D5F9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6311511" y="3260975"/>
            <a:ext cx="108000" cy="118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Amortisation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025223" y="585451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Black" panose="020B0A04020102020204" pitchFamily="34" charset="0"/>
              </a:rPr>
              <a:t>1,12</a:t>
            </a:r>
            <a:endParaRPr lang="de-DE" b="1" dirty="0">
              <a:latin typeface="Arial Black" panose="020B0A040201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0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02" y="836712"/>
            <a:ext cx="5160718" cy="2498874"/>
          </a:xfrm>
          <a:prstGeom prst="rect">
            <a:avLst/>
          </a:prstGeom>
        </p:spPr>
      </p:pic>
      <p:sp>
        <p:nvSpPr>
          <p:cNvPr id="4" name="Rechteck 3"/>
          <p:cNvSpPr>
            <a:spLocks noChangeAspect="1"/>
          </p:cNvSpPr>
          <p:nvPr/>
        </p:nvSpPr>
        <p:spPr>
          <a:xfrm>
            <a:off x="251520" y="4027616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1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hteck 8"/>
          <p:cNvSpPr>
            <a:spLocks noChangeAspect="1"/>
          </p:cNvSpPr>
          <p:nvPr/>
        </p:nvSpPr>
        <p:spPr>
          <a:xfrm>
            <a:off x="1467387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2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hteck 9"/>
          <p:cNvSpPr>
            <a:spLocks noChangeAspect="1"/>
          </p:cNvSpPr>
          <p:nvPr/>
        </p:nvSpPr>
        <p:spPr>
          <a:xfrm>
            <a:off x="3899121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2683254" y="4014050"/>
            <a:ext cx="1080000" cy="1080000"/>
          </a:xfrm>
          <a:prstGeom prst="rect">
            <a:avLst/>
          </a:prstGeom>
          <a:solidFill>
            <a:srgbClr val="C4DBE8"/>
          </a:solidFill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hteck 11"/>
          <p:cNvSpPr>
            <a:spLocks noChangeAspect="1"/>
          </p:cNvSpPr>
          <p:nvPr/>
        </p:nvSpPr>
        <p:spPr>
          <a:xfrm>
            <a:off x="7806195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5114988" y="4014050"/>
            <a:ext cx="2553356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5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195736" y="1700808"/>
            <a:ext cx="8229600" cy="11430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Agenda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686" y="3464762"/>
            <a:ext cx="16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 Vorstellung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Gerader Verbinder 19"/>
          <p:cNvCxnSpPr>
            <a:stCxn id="4" idx="0"/>
            <a:endCxn id="18" idx="2"/>
          </p:cNvCxnSpPr>
          <p:nvPr/>
        </p:nvCxnSpPr>
        <p:spPr>
          <a:xfrm flipV="1">
            <a:off x="791520" y="3834094"/>
            <a:ext cx="0" cy="19352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07504" y="383409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84047" y="5302949"/>
            <a:ext cx="204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Einführung ins</a:t>
            </a:r>
          </a:p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Thema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611186" y="34695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Analyse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222768" y="3469581"/>
            <a:ext cx="233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Implementierung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827053" y="52674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Entwurf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16793" y="5267454"/>
            <a:ext cx="85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Fazit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Gerader Verbinder 30"/>
          <p:cNvCxnSpPr>
            <a:stCxn id="9" idx="2"/>
            <a:endCxn id="25" idx="0"/>
          </p:cNvCxnSpPr>
          <p:nvPr/>
        </p:nvCxnSpPr>
        <p:spPr>
          <a:xfrm>
            <a:off x="2007387" y="5094050"/>
            <a:ext cx="0" cy="20889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1323371" y="5302949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>
            <a:stCxn id="11" idx="0"/>
            <a:endCxn id="26" idx="2"/>
          </p:cNvCxnSpPr>
          <p:nvPr/>
        </p:nvCxnSpPr>
        <p:spPr>
          <a:xfrm flipV="1">
            <a:off x="3223254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>
            <a:stCxn id="28" idx="0"/>
            <a:endCxn id="10" idx="2"/>
          </p:cNvCxnSpPr>
          <p:nvPr/>
        </p:nvCxnSpPr>
        <p:spPr>
          <a:xfrm flipV="1">
            <a:off x="4439121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>
            <a:stCxn id="13" idx="0"/>
            <a:endCxn id="27" idx="2"/>
          </p:cNvCxnSpPr>
          <p:nvPr/>
        </p:nvCxnSpPr>
        <p:spPr>
          <a:xfrm flipV="1">
            <a:off x="6391666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stCxn id="12" idx="2"/>
            <a:endCxn id="29" idx="0"/>
          </p:cNvCxnSpPr>
          <p:nvPr/>
        </p:nvCxnSpPr>
        <p:spPr>
          <a:xfrm>
            <a:off x="8346195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2539238" y="3828750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55105" y="526745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5286567" y="3838913"/>
            <a:ext cx="227399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760864" y="5267454"/>
            <a:ext cx="112533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3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DBE8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02" y="836712"/>
            <a:ext cx="5160718" cy="2498874"/>
          </a:xfrm>
          <a:prstGeom prst="rect">
            <a:avLst/>
          </a:prstGeom>
        </p:spPr>
      </p:pic>
      <p:sp>
        <p:nvSpPr>
          <p:cNvPr id="4" name="Rechteck 3"/>
          <p:cNvSpPr>
            <a:spLocks noChangeAspect="1"/>
          </p:cNvSpPr>
          <p:nvPr/>
        </p:nvSpPr>
        <p:spPr>
          <a:xfrm>
            <a:off x="251520" y="4027616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1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hteck 8"/>
          <p:cNvSpPr>
            <a:spLocks noChangeAspect="1"/>
          </p:cNvSpPr>
          <p:nvPr/>
        </p:nvSpPr>
        <p:spPr>
          <a:xfrm>
            <a:off x="1467387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2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hteck 9"/>
          <p:cNvSpPr>
            <a:spLocks noChangeAspect="1"/>
          </p:cNvSpPr>
          <p:nvPr/>
        </p:nvSpPr>
        <p:spPr>
          <a:xfrm>
            <a:off x="3899121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2683254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hteck 11"/>
          <p:cNvSpPr>
            <a:spLocks noChangeAspect="1"/>
          </p:cNvSpPr>
          <p:nvPr/>
        </p:nvSpPr>
        <p:spPr>
          <a:xfrm>
            <a:off x="7806195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5114988" y="4014050"/>
            <a:ext cx="2553356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5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195736" y="1700808"/>
            <a:ext cx="8229600" cy="11430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Agenda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686" y="3464762"/>
            <a:ext cx="16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 Vorstellung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Gerader Verbinder 19"/>
          <p:cNvCxnSpPr>
            <a:stCxn id="4" idx="0"/>
            <a:endCxn id="18" idx="2"/>
          </p:cNvCxnSpPr>
          <p:nvPr/>
        </p:nvCxnSpPr>
        <p:spPr>
          <a:xfrm flipV="1">
            <a:off x="791520" y="3834094"/>
            <a:ext cx="0" cy="19352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07504" y="383409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84047" y="5302949"/>
            <a:ext cx="204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Einführung ins</a:t>
            </a:r>
          </a:p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Thema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611186" y="34695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Analyse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222768" y="3469581"/>
            <a:ext cx="233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Implementierung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827053" y="52674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Entwurf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16793" y="5267454"/>
            <a:ext cx="85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Fazit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Gerader Verbinder 30"/>
          <p:cNvCxnSpPr>
            <a:stCxn id="9" idx="2"/>
            <a:endCxn id="25" idx="0"/>
          </p:cNvCxnSpPr>
          <p:nvPr/>
        </p:nvCxnSpPr>
        <p:spPr>
          <a:xfrm>
            <a:off x="2007387" y="5094050"/>
            <a:ext cx="0" cy="20889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1323371" y="5302949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>
            <a:stCxn id="11" idx="0"/>
            <a:endCxn id="26" idx="2"/>
          </p:cNvCxnSpPr>
          <p:nvPr/>
        </p:nvCxnSpPr>
        <p:spPr>
          <a:xfrm flipV="1">
            <a:off x="3223254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>
            <a:stCxn id="28" idx="0"/>
            <a:endCxn id="10" idx="2"/>
          </p:cNvCxnSpPr>
          <p:nvPr/>
        </p:nvCxnSpPr>
        <p:spPr>
          <a:xfrm flipV="1">
            <a:off x="4439121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>
            <a:stCxn id="13" idx="0"/>
            <a:endCxn id="27" idx="2"/>
          </p:cNvCxnSpPr>
          <p:nvPr/>
        </p:nvCxnSpPr>
        <p:spPr>
          <a:xfrm flipV="1">
            <a:off x="6391666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stCxn id="12" idx="2"/>
            <a:endCxn id="29" idx="0"/>
          </p:cNvCxnSpPr>
          <p:nvPr/>
        </p:nvCxnSpPr>
        <p:spPr>
          <a:xfrm>
            <a:off x="8346195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2539238" y="3828750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55105" y="526745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5286567" y="3838913"/>
            <a:ext cx="227399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760864" y="5267454"/>
            <a:ext cx="112533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44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DBE8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"/>
          <a:stretch/>
        </p:blipFill>
        <p:spPr>
          <a:xfrm>
            <a:off x="2267397" y="1713508"/>
            <a:ext cx="6427787" cy="525658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792" y="3795097"/>
            <a:ext cx="5657850" cy="129971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657624" y="2026268"/>
            <a:ext cx="432048" cy="14401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Oberflächenentwurf (</a:t>
            </a:r>
            <a:r>
              <a:rPr lang="de-DE" dirty="0" err="1"/>
              <a:t>Mockup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93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45" y="2002256"/>
            <a:ext cx="8599925" cy="4536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hteck 10"/>
          <p:cNvSpPr/>
          <p:nvPr/>
        </p:nvSpPr>
        <p:spPr>
          <a:xfrm>
            <a:off x="395536" y="3808796"/>
            <a:ext cx="8352928" cy="100811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395536" y="4816908"/>
            <a:ext cx="8352928" cy="134839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6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45" y="2002256"/>
            <a:ext cx="8599925" cy="4536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hteck 10"/>
          <p:cNvSpPr/>
          <p:nvPr/>
        </p:nvSpPr>
        <p:spPr>
          <a:xfrm>
            <a:off x="395536" y="3808796"/>
            <a:ext cx="8352928" cy="100811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395536" y="4816908"/>
            <a:ext cx="8352928" cy="134839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0" y="1799704"/>
            <a:ext cx="9144000" cy="505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2995737"/>
            <a:ext cx="2735062" cy="13675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8" y="3019800"/>
            <a:ext cx="2371677" cy="1367531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983965" y="3009190"/>
            <a:ext cx="3244095" cy="1033696"/>
            <a:chOff x="2983965" y="3009190"/>
            <a:chExt cx="3244095" cy="1033696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2987824" y="3373178"/>
              <a:ext cx="3101107" cy="612648"/>
              <a:chOff x="2987824" y="3373178"/>
              <a:chExt cx="3101107" cy="612648"/>
            </a:xfrm>
          </p:grpSpPr>
          <p:sp>
            <p:nvSpPr>
              <p:cNvPr id="16" name="Flussdiagramm: Verzweigung 15"/>
              <p:cNvSpPr/>
              <p:nvPr/>
            </p:nvSpPr>
            <p:spPr>
              <a:xfrm>
                <a:off x="4114800" y="3373178"/>
                <a:ext cx="914400" cy="612648"/>
              </a:xfrm>
              <a:prstGeom prst="flowChartDecision">
                <a:avLst/>
              </a:prstGeom>
              <a:solidFill>
                <a:srgbClr val="FCF2E3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7" name="Gerader Verbinder 12"/>
              <p:cNvCxnSpPr>
                <a:stCxn id="16" idx="1"/>
              </p:cNvCxnSpPr>
              <p:nvPr/>
            </p:nvCxnSpPr>
            <p:spPr>
              <a:xfrm flipH="1">
                <a:off x="2987824" y="3679502"/>
                <a:ext cx="1126976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5"/>
              <p:cNvCxnSpPr/>
              <p:nvPr/>
            </p:nvCxnSpPr>
            <p:spPr>
              <a:xfrm flipH="1">
                <a:off x="5033963" y="3675687"/>
                <a:ext cx="105496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feld 12"/>
            <p:cNvSpPr txBox="1"/>
            <p:nvPr/>
          </p:nvSpPr>
          <p:spPr>
            <a:xfrm>
              <a:off x="3827933" y="3009190"/>
              <a:ext cx="1529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Arial Black" panose="020B0A04020102020204" pitchFamily="34" charset="0"/>
                </a:rPr>
                <a:t>b</a:t>
              </a:r>
              <a:r>
                <a:rPr lang="de-DE" sz="1600" dirty="0" smtClean="0">
                  <a:latin typeface="Arial Black" panose="020B0A04020102020204" pitchFamily="34" charset="0"/>
                </a:rPr>
                <a:t>esteht aus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983965" y="3699267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573133" y="3704332"/>
              <a:ext cx="654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1..*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4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45" y="2002256"/>
            <a:ext cx="8599925" cy="4536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hteck 10"/>
          <p:cNvSpPr/>
          <p:nvPr/>
        </p:nvSpPr>
        <p:spPr>
          <a:xfrm>
            <a:off x="395536" y="3808796"/>
            <a:ext cx="8352928" cy="100811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395536" y="4816908"/>
            <a:ext cx="8352928" cy="134839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0" y="1799704"/>
            <a:ext cx="9144000" cy="505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2995737"/>
            <a:ext cx="2735062" cy="13675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8" y="3019800"/>
            <a:ext cx="2371677" cy="1367531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983965" y="3009190"/>
            <a:ext cx="3244095" cy="1033696"/>
            <a:chOff x="2983965" y="3009190"/>
            <a:chExt cx="3244095" cy="1033696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2987824" y="3373178"/>
              <a:ext cx="3101107" cy="612648"/>
              <a:chOff x="2987824" y="3373178"/>
              <a:chExt cx="3101107" cy="612648"/>
            </a:xfrm>
          </p:grpSpPr>
          <p:sp>
            <p:nvSpPr>
              <p:cNvPr id="16" name="Flussdiagramm: Verzweigung 15"/>
              <p:cNvSpPr/>
              <p:nvPr/>
            </p:nvSpPr>
            <p:spPr>
              <a:xfrm>
                <a:off x="4114800" y="3373178"/>
                <a:ext cx="914400" cy="612648"/>
              </a:xfrm>
              <a:prstGeom prst="flowChartDecision">
                <a:avLst/>
              </a:prstGeom>
              <a:solidFill>
                <a:srgbClr val="FCF2E3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7" name="Gerader Verbinder 12"/>
              <p:cNvCxnSpPr>
                <a:stCxn id="16" idx="1"/>
              </p:cNvCxnSpPr>
              <p:nvPr/>
            </p:nvCxnSpPr>
            <p:spPr>
              <a:xfrm flipH="1">
                <a:off x="2987824" y="3679502"/>
                <a:ext cx="1126976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5"/>
              <p:cNvCxnSpPr/>
              <p:nvPr/>
            </p:nvCxnSpPr>
            <p:spPr>
              <a:xfrm flipH="1">
                <a:off x="5033963" y="3675687"/>
                <a:ext cx="105496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feld 12"/>
            <p:cNvSpPr txBox="1"/>
            <p:nvPr/>
          </p:nvSpPr>
          <p:spPr>
            <a:xfrm>
              <a:off x="3827933" y="3009190"/>
              <a:ext cx="1529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Arial Black" panose="020B0A04020102020204" pitchFamily="34" charset="0"/>
                </a:rPr>
                <a:t>b</a:t>
              </a:r>
              <a:r>
                <a:rPr lang="de-DE" sz="1600" dirty="0" smtClean="0">
                  <a:latin typeface="Arial Black" panose="020B0A04020102020204" pitchFamily="34" charset="0"/>
                </a:rPr>
                <a:t>esteht aus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983965" y="3699267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573133" y="3704332"/>
              <a:ext cx="654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1..*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4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45" y="2002256"/>
            <a:ext cx="8599925" cy="4536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hteck 10"/>
          <p:cNvSpPr/>
          <p:nvPr/>
        </p:nvSpPr>
        <p:spPr>
          <a:xfrm>
            <a:off x="395536" y="3808796"/>
            <a:ext cx="8352928" cy="100811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395536" y="4816908"/>
            <a:ext cx="8352928" cy="134839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717080" y="3817304"/>
            <a:ext cx="1008112" cy="196268"/>
          </a:xfrm>
          <a:prstGeom prst="roundRect">
            <a:avLst/>
          </a:prstGeom>
          <a:noFill/>
          <a:ln>
            <a:solidFill>
              <a:srgbClr val="034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1717080" y="4825652"/>
            <a:ext cx="1008112" cy="196268"/>
          </a:xfrm>
          <a:prstGeom prst="roundRect">
            <a:avLst/>
          </a:prstGeom>
          <a:noFill/>
          <a:ln>
            <a:solidFill>
              <a:srgbClr val="034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07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645" y="2002256"/>
            <a:ext cx="8599925" cy="4536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hteck 10"/>
          <p:cNvSpPr/>
          <p:nvPr/>
        </p:nvSpPr>
        <p:spPr>
          <a:xfrm>
            <a:off x="395536" y="3808796"/>
            <a:ext cx="8352928" cy="1008112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395536" y="4816908"/>
            <a:ext cx="8352928" cy="134839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717080" y="3817304"/>
            <a:ext cx="1008112" cy="196268"/>
          </a:xfrm>
          <a:prstGeom prst="roundRect">
            <a:avLst/>
          </a:prstGeom>
          <a:noFill/>
          <a:ln>
            <a:solidFill>
              <a:srgbClr val="034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1717080" y="4825652"/>
            <a:ext cx="1008112" cy="196268"/>
          </a:xfrm>
          <a:prstGeom prst="roundRect">
            <a:avLst/>
          </a:prstGeom>
          <a:noFill/>
          <a:ln>
            <a:solidFill>
              <a:srgbClr val="034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475656" y="4006805"/>
            <a:ext cx="7128792" cy="646331"/>
          </a:xfrm>
          <a:prstGeom prst="rect">
            <a:avLst/>
          </a:prstGeom>
          <a:solidFill>
            <a:schemeClr val="bg1"/>
          </a:solidFill>
          <a:ln>
            <a:solidFill>
              <a:srgbClr val="034A9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Black" panose="020B0A04020102020204" pitchFamily="34" charset="0"/>
              </a:rPr>
              <a:t>EREF+4536781SVWZ+UEWERT++P+1243+443221+01++P+2320+657230+01++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5733652" y="4032622"/>
            <a:ext cx="174351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1573064" y="4312852"/>
            <a:ext cx="174350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6052020" y="4032622"/>
            <a:ext cx="608211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1891431" y="4312704"/>
            <a:ext cx="608211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6804247" y="4028717"/>
            <a:ext cx="1368153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2643658" y="4294732"/>
            <a:ext cx="1352278" cy="317251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0" y="1772816"/>
            <a:ext cx="9144000" cy="525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2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611560" y="2995737"/>
            <a:ext cx="7844285" cy="1391594"/>
            <a:chOff x="611560" y="2995737"/>
            <a:chExt cx="7844285" cy="139159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560" y="2995737"/>
              <a:ext cx="2735062" cy="1367531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4168" y="3019800"/>
              <a:ext cx="2371677" cy="1367531"/>
            </a:xfrm>
            <a:prstGeom prst="rect">
              <a:avLst/>
            </a:prstGeom>
          </p:spPr>
        </p:pic>
        <p:grpSp>
          <p:nvGrpSpPr>
            <p:cNvPr id="24" name="Gruppieren 23"/>
            <p:cNvGrpSpPr/>
            <p:nvPr/>
          </p:nvGrpSpPr>
          <p:grpSpPr>
            <a:xfrm>
              <a:off x="2983965" y="3009190"/>
              <a:ext cx="3244095" cy="1033696"/>
              <a:chOff x="2983965" y="3009190"/>
              <a:chExt cx="3244095" cy="1033696"/>
            </a:xfrm>
          </p:grpSpPr>
          <p:grpSp>
            <p:nvGrpSpPr>
              <p:cNvPr id="19" name="Gruppieren 18"/>
              <p:cNvGrpSpPr/>
              <p:nvPr/>
            </p:nvGrpSpPr>
            <p:grpSpPr>
              <a:xfrm>
                <a:off x="2987824" y="3373178"/>
                <a:ext cx="3101107" cy="612648"/>
                <a:chOff x="2987824" y="3373178"/>
                <a:chExt cx="3101107" cy="612648"/>
              </a:xfrm>
            </p:grpSpPr>
            <p:sp>
              <p:nvSpPr>
                <p:cNvPr id="8" name="Flussdiagramm: Verzweigung 7"/>
                <p:cNvSpPr/>
                <p:nvPr/>
              </p:nvSpPr>
              <p:spPr>
                <a:xfrm>
                  <a:off x="4114800" y="3373178"/>
                  <a:ext cx="914400" cy="612648"/>
                </a:xfrm>
                <a:prstGeom prst="flowChartDecision">
                  <a:avLst/>
                </a:prstGeom>
                <a:solidFill>
                  <a:srgbClr val="FCF2E3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3" name="Gerader Verbinder 12"/>
                <p:cNvCxnSpPr>
                  <a:stCxn id="8" idx="1"/>
                </p:cNvCxnSpPr>
                <p:nvPr/>
              </p:nvCxnSpPr>
              <p:spPr>
                <a:xfrm flipH="1">
                  <a:off x="2987824" y="3679502"/>
                  <a:ext cx="112697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Gerader Verbinder 15"/>
                <p:cNvCxnSpPr/>
                <p:nvPr/>
              </p:nvCxnSpPr>
              <p:spPr>
                <a:xfrm flipH="1">
                  <a:off x="5033963" y="3675687"/>
                  <a:ext cx="1054968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feld 20"/>
              <p:cNvSpPr txBox="1"/>
              <p:nvPr/>
            </p:nvSpPr>
            <p:spPr>
              <a:xfrm>
                <a:off x="3827933" y="3009190"/>
                <a:ext cx="15293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Arial Black" panose="020B0A04020102020204" pitchFamily="34" charset="0"/>
                  </a:rPr>
                  <a:t>b</a:t>
                </a:r>
                <a:r>
                  <a:rPr lang="de-DE" sz="1600" dirty="0" smtClean="0">
                    <a:latin typeface="Arial Black" panose="020B0A04020102020204" pitchFamily="34" charset="0"/>
                  </a:rPr>
                  <a:t>esteht aus</a:t>
                </a:r>
                <a:endParaRPr lang="de-DE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2983965" y="3699267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latin typeface="Arial Black" panose="020B0A04020102020204" pitchFamily="34" charset="0"/>
                  </a:rPr>
                  <a:t>1</a:t>
                </a:r>
                <a:endParaRPr lang="de-DE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5573133" y="3704332"/>
                <a:ext cx="6549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>
                    <a:latin typeface="Arial Black" panose="020B0A04020102020204" pitchFamily="34" charset="0"/>
                  </a:rPr>
                  <a:t>1..*</a:t>
                </a:r>
                <a:endParaRPr lang="de-DE" sz="1600" dirty="0">
                  <a:latin typeface="Arial Black" panose="020B0A04020102020204" pitchFamily="34" charset="0"/>
                </a:endParaRPr>
              </a:p>
            </p:txBody>
          </p:sp>
        </p:grpSp>
      </p:grp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2977763"/>
            <a:ext cx="4004802" cy="1386277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2983965" y="2529464"/>
            <a:ext cx="2092091" cy="1513422"/>
            <a:chOff x="2983965" y="2529464"/>
            <a:chExt cx="2092091" cy="1513422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2983965" y="3356073"/>
              <a:ext cx="2029608" cy="612648"/>
              <a:chOff x="2983965" y="3356073"/>
              <a:chExt cx="2029608" cy="612648"/>
            </a:xfrm>
          </p:grpSpPr>
          <p:sp>
            <p:nvSpPr>
              <p:cNvPr id="7" name="Flussdiagramm: Verzweigung 6"/>
              <p:cNvSpPr/>
              <p:nvPr/>
            </p:nvSpPr>
            <p:spPr>
              <a:xfrm>
                <a:off x="3635896" y="3356073"/>
                <a:ext cx="914400" cy="612648"/>
              </a:xfrm>
              <a:prstGeom prst="flowChartDecision">
                <a:avLst/>
              </a:prstGeom>
              <a:solidFill>
                <a:srgbClr val="FCF2E3"/>
              </a:solidFill>
              <a:ln w="25400">
                <a:solidFill>
                  <a:srgbClr val="6E6E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4" name="Gerader Verbinder 13"/>
              <p:cNvCxnSpPr/>
              <p:nvPr/>
            </p:nvCxnSpPr>
            <p:spPr>
              <a:xfrm>
                <a:off x="4559906" y="3664037"/>
                <a:ext cx="453667" cy="6814"/>
              </a:xfrm>
              <a:prstGeom prst="line">
                <a:avLst/>
              </a:prstGeom>
              <a:ln w="28575"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>
                <a:endCxn id="7" idx="1"/>
              </p:cNvCxnSpPr>
              <p:nvPr/>
            </p:nvCxnSpPr>
            <p:spPr>
              <a:xfrm flipV="1">
                <a:off x="2983965" y="3662397"/>
                <a:ext cx="651931" cy="3766"/>
              </a:xfrm>
              <a:prstGeom prst="line">
                <a:avLst/>
              </a:prstGeom>
              <a:ln w="28575"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feld 30"/>
            <p:cNvSpPr txBox="1"/>
            <p:nvPr/>
          </p:nvSpPr>
          <p:spPr>
            <a:xfrm>
              <a:off x="3579837" y="2529464"/>
              <a:ext cx="1234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Arial Black" panose="020B0A04020102020204" pitchFamily="34" charset="0"/>
                </a:rPr>
                <a:t>w</a:t>
              </a:r>
              <a:r>
                <a:rPr lang="de-DE" sz="1600" dirty="0" smtClean="0">
                  <a:latin typeface="Arial Black" panose="020B0A04020102020204" pitchFamily="34" charset="0"/>
                </a:rPr>
                <a:t>ird erweitert </a:t>
              </a:r>
            </a:p>
            <a:p>
              <a:r>
                <a:rPr lang="de-DE" sz="1600" dirty="0" smtClean="0">
                  <a:latin typeface="Arial Black" panose="020B0A04020102020204" pitchFamily="34" charset="0"/>
                </a:rPr>
                <a:t>durch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983965" y="3699267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482670" y="3704332"/>
              <a:ext cx="593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0..2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0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58646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68" y="3029325"/>
            <a:ext cx="2371677" cy="1367531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 flipH="1">
            <a:off x="-5267" y="3685212"/>
            <a:ext cx="73169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10633" y="3713857"/>
            <a:ext cx="654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 Black" panose="020B0A04020102020204" pitchFamily="34" charset="0"/>
              </a:rPr>
              <a:t>1..*</a:t>
            </a:r>
            <a:endParaRPr lang="de-DE" sz="1600" dirty="0"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2977763"/>
            <a:ext cx="4004802" cy="1386277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2983965" y="2529464"/>
            <a:ext cx="2092091" cy="1513422"/>
            <a:chOff x="2983965" y="2529464"/>
            <a:chExt cx="2092091" cy="1513422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2983965" y="3356073"/>
              <a:ext cx="2029608" cy="612648"/>
              <a:chOff x="2983965" y="3356073"/>
              <a:chExt cx="2029608" cy="612648"/>
            </a:xfrm>
          </p:grpSpPr>
          <p:sp>
            <p:nvSpPr>
              <p:cNvPr id="7" name="Flussdiagramm: Verzweigung 6"/>
              <p:cNvSpPr/>
              <p:nvPr/>
            </p:nvSpPr>
            <p:spPr>
              <a:xfrm>
                <a:off x="3635896" y="3356073"/>
                <a:ext cx="914400" cy="612648"/>
              </a:xfrm>
              <a:prstGeom prst="flowChartDecision">
                <a:avLst/>
              </a:prstGeom>
              <a:solidFill>
                <a:srgbClr val="FCF2E3"/>
              </a:solidFill>
              <a:ln w="25400">
                <a:solidFill>
                  <a:srgbClr val="6E6E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4" name="Gerader Verbinder 13"/>
              <p:cNvCxnSpPr/>
              <p:nvPr/>
            </p:nvCxnSpPr>
            <p:spPr>
              <a:xfrm>
                <a:off x="4559906" y="3664037"/>
                <a:ext cx="453667" cy="6814"/>
              </a:xfrm>
              <a:prstGeom prst="line">
                <a:avLst/>
              </a:prstGeom>
              <a:ln w="28575"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>
                <a:endCxn id="7" idx="1"/>
              </p:cNvCxnSpPr>
              <p:nvPr/>
            </p:nvCxnSpPr>
            <p:spPr>
              <a:xfrm flipV="1">
                <a:off x="2983965" y="3662397"/>
                <a:ext cx="651931" cy="3766"/>
              </a:xfrm>
              <a:prstGeom prst="line">
                <a:avLst/>
              </a:prstGeom>
              <a:ln w="28575"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feld 30"/>
            <p:cNvSpPr txBox="1"/>
            <p:nvPr/>
          </p:nvSpPr>
          <p:spPr>
            <a:xfrm>
              <a:off x="3579837" y="2529464"/>
              <a:ext cx="1234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Arial Black" panose="020B0A04020102020204" pitchFamily="34" charset="0"/>
                </a:rPr>
                <a:t>w</a:t>
              </a:r>
              <a:r>
                <a:rPr lang="de-DE" sz="1600" dirty="0" smtClean="0">
                  <a:latin typeface="Arial Black" panose="020B0A04020102020204" pitchFamily="34" charset="0"/>
                </a:rPr>
                <a:t>ird erweitert </a:t>
              </a:r>
            </a:p>
            <a:p>
              <a:r>
                <a:rPr lang="de-DE" sz="1600" dirty="0" smtClean="0">
                  <a:latin typeface="Arial Black" panose="020B0A04020102020204" pitchFamily="34" charset="0"/>
                </a:rPr>
                <a:t>durch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983965" y="3699267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482670" y="3704332"/>
              <a:ext cx="593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0..2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0" name="Rechteck 9"/>
          <p:cNvSpPr/>
          <p:nvPr/>
        </p:nvSpPr>
        <p:spPr>
          <a:xfrm>
            <a:off x="-5267" y="1772816"/>
            <a:ext cx="9149267" cy="4968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>
            <a:off x="1475656" y="4006805"/>
            <a:ext cx="7128792" cy="646331"/>
          </a:xfrm>
          <a:prstGeom prst="rect">
            <a:avLst/>
          </a:prstGeom>
          <a:solidFill>
            <a:schemeClr val="bg1"/>
          </a:solidFill>
          <a:ln>
            <a:solidFill>
              <a:srgbClr val="034A9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Black" panose="020B0A04020102020204" pitchFamily="34" charset="0"/>
              </a:rPr>
              <a:t>EREF+4536781SVWZ+UEWERT++P+1243+443221+01++P+2320+6572230+01++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40" name="Abgerundetes Rechteck 39"/>
          <p:cNvSpPr/>
          <p:nvPr/>
        </p:nvSpPr>
        <p:spPr>
          <a:xfrm>
            <a:off x="5733652" y="4032622"/>
            <a:ext cx="174351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bgerundetes Rechteck 40"/>
          <p:cNvSpPr/>
          <p:nvPr/>
        </p:nvSpPr>
        <p:spPr>
          <a:xfrm>
            <a:off x="1573064" y="4312852"/>
            <a:ext cx="174350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/>
          <p:cNvSpPr/>
          <p:nvPr/>
        </p:nvSpPr>
        <p:spPr>
          <a:xfrm>
            <a:off x="6052020" y="4032622"/>
            <a:ext cx="608211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bgerundetes Rechteck 42"/>
          <p:cNvSpPr/>
          <p:nvPr/>
        </p:nvSpPr>
        <p:spPr>
          <a:xfrm>
            <a:off x="1891431" y="4312704"/>
            <a:ext cx="608211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Abgerundetes Rechteck 43"/>
          <p:cNvSpPr/>
          <p:nvPr/>
        </p:nvSpPr>
        <p:spPr>
          <a:xfrm>
            <a:off x="6804247" y="4028717"/>
            <a:ext cx="1368153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/>
          <p:cNvSpPr/>
          <p:nvPr/>
        </p:nvSpPr>
        <p:spPr>
          <a:xfrm>
            <a:off x="2643658" y="4294733"/>
            <a:ext cx="1568302" cy="29928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84738"/>
            <a:ext cx="6624736" cy="496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6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-5267" y="2529464"/>
            <a:ext cx="9014117" cy="1867392"/>
            <a:chOff x="-5267" y="2529464"/>
            <a:chExt cx="9014117" cy="186739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1668" y="3029325"/>
              <a:ext cx="2371677" cy="1367531"/>
            </a:xfrm>
            <a:prstGeom prst="rect">
              <a:avLst/>
            </a:prstGeom>
          </p:spPr>
        </p:pic>
        <p:cxnSp>
          <p:nvCxnSpPr>
            <p:cNvPr id="16" name="Gerader Verbinder 15"/>
            <p:cNvCxnSpPr/>
            <p:nvPr/>
          </p:nvCxnSpPr>
          <p:spPr>
            <a:xfrm flipH="1">
              <a:off x="-5267" y="3685212"/>
              <a:ext cx="73169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633" y="3713857"/>
              <a:ext cx="654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1..*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4048" y="2977763"/>
              <a:ext cx="4004802" cy="1386277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/>
          </p:nvGrpSpPr>
          <p:grpSpPr>
            <a:xfrm>
              <a:off x="2983965" y="2529464"/>
              <a:ext cx="2092091" cy="1513422"/>
              <a:chOff x="2983965" y="2529464"/>
              <a:chExt cx="2092091" cy="1513422"/>
            </a:xfrm>
          </p:grpSpPr>
          <p:grpSp>
            <p:nvGrpSpPr>
              <p:cNvPr id="27" name="Gruppieren 26"/>
              <p:cNvGrpSpPr/>
              <p:nvPr/>
            </p:nvGrpSpPr>
            <p:grpSpPr>
              <a:xfrm>
                <a:off x="2983965" y="3356073"/>
                <a:ext cx="2029608" cy="612648"/>
                <a:chOff x="2983965" y="3356073"/>
                <a:chExt cx="2029608" cy="612648"/>
              </a:xfrm>
            </p:grpSpPr>
            <p:sp>
              <p:nvSpPr>
                <p:cNvPr id="7" name="Flussdiagramm: Verzweigung 6"/>
                <p:cNvSpPr/>
                <p:nvPr/>
              </p:nvSpPr>
              <p:spPr>
                <a:xfrm>
                  <a:off x="3635896" y="3356073"/>
                  <a:ext cx="914400" cy="612648"/>
                </a:xfrm>
                <a:prstGeom prst="flowChartDecision">
                  <a:avLst/>
                </a:prstGeom>
                <a:solidFill>
                  <a:srgbClr val="FCF2E3"/>
                </a:solidFill>
                <a:ln w="25400">
                  <a:solidFill>
                    <a:srgbClr val="6E6E6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4" name="Gerader Verbinder 13"/>
                <p:cNvCxnSpPr/>
                <p:nvPr/>
              </p:nvCxnSpPr>
              <p:spPr>
                <a:xfrm>
                  <a:off x="4559906" y="3664037"/>
                  <a:ext cx="453667" cy="6814"/>
                </a:xfrm>
                <a:prstGeom prst="line">
                  <a:avLst/>
                </a:prstGeom>
                <a:ln w="28575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r Verbinder 24"/>
                <p:cNvCxnSpPr>
                  <a:endCxn id="7" idx="1"/>
                </p:cNvCxnSpPr>
                <p:nvPr/>
              </p:nvCxnSpPr>
              <p:spPr>
                <a:xfrm flipV="1">
                  <a:off x="2983965" y="3662397"/>
                  <a:ext cx="651931" cy="3766"/>
                </a:xfrm>
                <a:prstGeom prst="line">
                  <a:avLst/>
                </a:prstGeom>
                <a:ln w="28575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feld 30"/>
              <p:cNvSpPr txBox="1"/>
              <p:nvPr/>
            </p:nvSpPr>
            <p:spPr>
              <a:xfrm>
                <a:off x="3579837" y="2529464"/>
                <a:ext cx="12349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Arial Black" panose="020B0A04020102020204" pitchFamily="34" charset="0"/>
                  </a:rPr>
                  <a:t>w</a:t>
                </a:r>
                <a:r>
                  <a:rPr lang="de-DE" sz="1600" dirty="0" smtClean="0">
                    <a:latin typeface="Arial Black" panose="020B0A04020102020204" pitchFamily="34" charset="0"/>
                  </a:rPr>
                  <a:t>ird erweitert </a:t>
                </a:r>
              </a:p>
              <a:p>
                <a:r>
                  <a:rPr lang="de-DE" sz="1600" dirty="0" smtClean="0">
                    <a:latin typeface="Arial Black" panose="020B0A04020102020204" pitchFamily="34" charset="0"/>
                  </a:rPr>
                  <a:t>durch</a:t>
                </a:r>
                <a:endParaRPr lang="de-DE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2983965" y="3699267"/>
                <a:ext cx="3209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latin typeface="Arial Black" panose="020B0A04020102020204" pitchFamily="34" charset="0"/>
                  </a:rPr>
                  <a:t>1</a:t>
                </a:r>
                <a:endParaRPr lang="de-DE" sz="16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482670" y="3704332"/>
                <a:ext cx="5933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>
                    <a:latin typeface="Arial Black" panose="020B0A04020102020204" pitchFamily="34" charset="0"/>
                  </a:rPr>
                  <a:t>0..2</a:t>
                </a:r>
                <a:endParaRPr lang="de-DE" sz="1600" dirty="0">
                  <a:latin typeface="Arial Black" panose="020B0A04020102020204" pitchFamily="34" charset="0"/>
                </a:endParaRPr>
              </a:p>
            </p:txBody>
          </p:sp>
        </p:grpSp>
      </p:grp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1317" y="3159572"/>
            <a:ext cx="3973900" cy="1222739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3947855" y="3038828"/>
            <a:ext cx="1425425" cy="1013583"/>
            <a:chOff x="3458990" y="4695290"/>
            <a:chExt cx="1425425" cy="1013583"/>
          </a:xfrm>
        </p:grpSpPr>
        <p:sp>
          <p:nvSpPr>
            <p:cNvPr id="26" name="Flussdiagramm: Verzweigung 25"/>
            <p:cNvSpPr/>
            <p:nvPr/>
          </p:nvSpPr>
          <p:spPr>
            <a:xfrm>
              <a:off x="3635896" y="5016222"/>
              <a:ext cx="914400" cy="612648"/>
            </a:xfrm>
            <a:prstGeom prst="flowChartDecision">
              <a:avLst/>
            </a:prstGeom>
            <a:solidFill>
              <a:srgbClr val="FCF2E3"/>
            </a:solidFill>
            <a:ln w="25400">
              <a:solidFill>
                <a:srgbClr val="6E6E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8" name="Gerader Verbinder 27"/>
            <p:cNvCxnSpPr/>
            <p:nvPr/>
          </p:nvCxnSpPr>
          <p:spPr>
            <a:xfrm>
              <a:off x="3535312" y="5320258"/>
              <a:ext cx="100584" cy="0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>
              <a:off x="4556311" y="5325591"/>
              <a:ext cx="258514" cy="0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3720960" y="4695290"/>
              <a:ext cx="9155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ergibt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458990" y="5367883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291029" y="5370319"/>
              <a:ext cx="593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 Black" panose="020B0A04020102020204" pitchFamily="34" charset="0"/>
                </a:rPr>
                <a:t>1..2</a:t>
              </a:r>
              <a:endParaRPr lang="de-DE" sz="16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>
            <a:off x="-5267" y="1735237"/>
            <a:ext cx="9149267" cy="5366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69" y="1772815"/>
            <a:ext cx="7992888" cy="50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8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1.11111E-6 L -0.54392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Architektur</a:t>
            </a:r>
            <a:endParaRPr lang="de-DE" dirty="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72755442"/>
              </p:ext>
            </p:extLst>
          </p:nvPr>
        </p:nvGraphicFramePr>
        <p:xfrm>
          <a:off x="1653467" y="24765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uppieren 6"/>
          <p:cNvGrpSpPr/>
          <p:nvPr/>
        </p:nvGrpSpPr>
        <p:grpSpPr>
          <a:xfrm rot="10800000">
            <a:off x="3132720" y="3484612"/>
            <a:ext cx="368275" cy="1890206"/>
            <a:chOff x="1995115" y="1483777"/>
            <a:chExt cx="368275" cy="1096445"/>
          </a:xfrm>
        </p:grpSpPr>
        <p:sp>
          <p:nvSpPr>
            <p:cNvPr id="8" name="Pfeil nach rechts 7"/>
            <p:cNvSpPr/>
            <p:nvPr/>
          </p:nvSpPr>
          <p:spPr>
            <a:xfrm rot="7200000">
              <a:off x="1631030" y="1847862"/>
              <a:ext cx="1096445" cy="368275"/>
            </a:xfrm>
            <a:prstGeom prst="righ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 nach rechts 4"/>
            <p:cNvSpPr/>
            <p:nvPr/>
          </p:nvSpPr>
          <p:spPr>
            <a:xfrm rot="18000000">
              <a:off x="1741512" y="1921517"/>
              <a:ext cx="875480" cy="220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500" kern="1200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64" y="5106660"/>
            <a:ext cx="1522805" cy="100344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64">
            <a:off x="6386308" y="4759649"/>
            <a:ext cx="1905165" cy="157747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7546" y="1690057"/>
            <a:ext cx="1800200" cy="1548461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 rot="7096769">
            <a:off x="5861193" y="3459374"/>
            <a:ext cx="368275" cy="1890206"/>
            <a:chOff x="1995115" y="1483777"/>
            <a:chExt cx="368275" cy="1096445"/>
          </a:xfrm>
        </p:grpSpPr>
        <p:sp>
          <p:nvSpPr>
            <p:cNvPr id="15" name="Pfeil nach rechts 14"/>
            <p:cNvSpPr/>
            <p:nvPr/>
          </p:nvSpPr>
          <p:spPr>
            <a:xfrm rot="7200000">
              <a:off x="1631030" y="1847862"/>
              <a:ext cx="1096445" cy="368275"/>
            </a:xfrm>
            <a:prstGeom prst="righ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feil nach rechts 4"/>
            <p:cNvSpPr/>
            <p:nvPr/>
          </p:nvSpPr>
          <p:spPr>
            <a:xfrm rot="18000000">
              <a:off x="1741512" y="1921517"/>
              <a:ext cx="875480" cy="220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336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Unternehmen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64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96378" y="5445720"/>
            <a:ext cx="8596102" cy="863600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 smtClean="0"/>
              <a:t>Model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1483" y="5661248"/>
            <a:ext cx="1522805" cy="10034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7" y="115619"/>
            <a:ext cx="8233737" cy="5772220"/>
          </a:xfrm>
          <a:prstGeom prst="rect">
            <a:avLst/>
          </a:prstGeom>
        </p:spPr>
      </p:pic>
      <p:sp>
        <p:nvSpPr>
          <p:cNvPr id="10" name="Abgerundetes Rechteck 9"/>
          <p:cNvSpPr/>
          <p:nvPr/>
        </p:nvSpPr>
        <p:spPr>
          <a:xfrm>
            <a:off x="611560" y="4077072"/>
            <a:ext cx="2808312" cy="1800200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3851920" y="4077072"/>
            <a:ext cx="1296144" cy="1224136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5220072" y="3356992"/>
            <a:ext cx="2520280" cy="1368152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3275856" y="332656"/>
            <a:ext cx="5614778" cy="648072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683568" y="2708920"/>
            <a:ext cx="1152128" cy="576064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38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96378" y="5445720"/>
            <a:ext cx="8596102" cy="863600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 smtClean="0"/>
              <a:t>Controller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7" y="115619"/>
            <a:ext cx="8233737" cy="577222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249">
            <a:off x="7232512" y="5923835"/>
            <a:ext cx="1477886" cy="1223690"/>
          </a:xfrm>
          <a:prstGeom prst="rect">
            <a:avLst/>
          </a:prstGeom>
        </p:spPr>
      </p:pic>
      <p:sp>
        <p:nvSpPr>
          <p:cNvPr id="16" name="Abgerundetes Rechteck 15"/>
          <p:cNvSpPr/>
          <p:nvPr/>
        </p:nvSpPr>
        <p:spPr>
          <a:xfrm>
            <a:off x="3347864" y="2312876"/>
            <a:ext cx="1080120" cy="828092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4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96378" y="5445720"/>
            <a:ext cx="8596102" cy="863600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 smtClean="0"/>
              <a:t>View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7" y="115619"/>
            <a:ext cx="8233737" cy="57722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17257"/>
            <a:ext cx="1584176" cy="1362645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4716016" y="1412776"/>
            <a:ext cx="1080120" cy="828092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1403648" y="476672"/>
            <a:ext cx="1080120" cy="828092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3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02" y="836712"/>
            <a:ext cx="5160718" cy="2498874"/>
          </a:xfrm>
          <a:prstGeom prst="rect">
            <a:avLst/>
          </a:prstGeom>
        </p:spPr>
      </p:pic>
      <p:sp>
        <p:nvSpPr>
          <p:cNvPr id="4" name="Rechteck 3"/>
          <p:cNvSpPr>
            <a:spLocks noChangeAspect="1"/>
          </p:cNvSpPr>
          <p:nvPr/>
        </p:nvSpPr>
        <p:spPr>
          <a:xfrm>
            <a:off x="251520" y="4027616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1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hteck 8"/>
          <p:cNvSpPr>
            <a:spLocks noChangeAspect="1"/>
          </p:cNvSpPr>
          <p:nvPr/>
        </p:nvSpPr>
        <p:spPr>
          <a:xfrm>
            <a:off x="1467387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2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hteck 9"/>
          <p:cNvSpPr>
            <a:spLocks noChangeAspect="1"/>
          </p:cNvSpPr>
          <p:nvPr/>
        </p:nvSpPr>
        <p:spPr>
          <a:xfrm>
            <a:off x="3899121" y="4014050"/>
            <a:ext cx="1080000" cy="1080000"/>
          </a:xfrm>
          <a:prstGeom prst="rect">
            <a:avLst/>
          </a:prstGeom>
          <a:solidFill>
            <a:srgbClr val="C4DBE8"/>
          </a:solidFill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2683254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hteck 11"/>
          <p:cNvSpPr>
            <a:spLocks noChangeAspect="1"/>
          </p:cNvSpPr>
          <p:nvPr/>
        </p:nvSpPr>
        <p:spPr>
          <a:xfrm>
            <a:off x="7806195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5114988" y="4014050"/>
            <a:ext cx="2553356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5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195736" y="1700808"/>
            <a:ext cx="8229600" cy="11430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Agenda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686" y="3464762"/>
            <a:ext cx="16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 Vorstellung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Gerader Verbinder 19"/>
          <p:cNvCxnSpPr>
            <a:stCxn id="4" idx="0"/>
            <a:endCxn id="18" idx="2"/>
          </p:cNvCxnSpPr>
          <p:nvPr/>
        </p:nvCxnSpPr>
        <p:spPr>
          <a:xfrm flipV="1">
            <a:off x="791520" y="3834094"/>
            <a:ext cx="0" cy="19352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07504" y="383409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84047" y="5302949"/>
            <a:ext cx="204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Einführung ins</a:t>
            </a:r>
          </a:p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Thema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611186" y="34695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Analyse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222768" y="3469581"/>
            <a:ext cx="233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Implementierung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827053" y="52674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Entwurf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16793" y="5267454"/>
            <a:ext cx="85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Fazit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Gerader Verbinder 30"/>
          <p:cNvCxnSpPr>
            <a:stCxn id="9" idx="2"/>
            <a:endCxn id="25" idx="0"/>
          </p:cNvCxnSpPr>
          <p:nvPr/>
        </p:nvCxnSpPr>
        <p:spPr>
          <a:xfrm>
            <a:off x="2007387" y="5094050"/>
            <a:ext cx="0" cy="20889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1323371" y="5302949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>
            <a:stCxn id="11" idx="0"/>
            <a:endCxn id="26" idx="2"/>
          </p:cNvCxnSpPr>
          <p:nvPr/>
        </p:nvCxnSpPr>
        <p:spPr>
          <a:xfrm flipV="1">
            <a:off x="3223254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>
            <a:stCxn id="28" idx="0"/>
            <a:endCxn id="10" idx="2"/>
          </p:cNvCxnSpPr>
          <p:nvPr/>
        </p:nvCxnSpPr>
        <p:spPr>
          <a:xfrm flipV="1">
            <a:off x="4439121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>
            <a:stCxn id="13" idx="0"/>
            <a:endCxn id="27" idx="2"/>
          </p:cNvCxnSpPr>
          <p:nvPr/>
        </p:nvCxnSpPr>
        <p:spPr>
          <a:xfrm flipV="1">
            <a:off x="6391666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stCxn id="12" idx="2"/>
            <a:endCxn id="29" idx="0"/>
          </p:cNvCxnSpPr>
          <p:nvPr/>
        </p:nvCxnSpPr>
        <p:spPr>
          <a:xfrm>
            <a:off x="8346195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2539238" y="3828750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55105" y="526745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5286567" y="3838913"/>
            <a:ext cx="227399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760864" y="5267454"/>
            <a:ext cx="112533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DBE8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Vorgehen</a:t>
            </a:r>
            <a:endParaRPr lang="de-DE" dirty="0"/>
          </a:p>
        </p:txBody>
      </p:sp>
      <p:graphicFrame>
        <p:nvGraphicFramePr>
          <p:cNvPr id="9" name="Diagramm 8"/>
          <p:cNvGraphicFramePr/>
          <p:nvPr>
            <p:extLst/>
          </p:nvPr>
        </p:nvGraphicFramePr>
        <p:xfrm>
          <a:off x="611560" y="1953344"/>
          <a:ext cx="792088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00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85F28B-618C-4F35-8F97-354743B0F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A285F28B-618C-4F35-8F97-354743B0FA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1F192F-3EC8-44AD-88A8-CB50854D4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021F192F-3EC8-44AD-88A8-CB50854D4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83C2FB-1B3F-41CC-BFC7-0EE8A41FA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4383C2FB-1B3F-41CC-BFC7-0EE8A41FA3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443993-9CCC-4195-927D-418916215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5D443993-9CCC-4195-927D-418916215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B332B7-41E6-4EFE-885A-9A814D927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5FB332B7-41E6-4EFE-885A-9A814D927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9A1A81-4FFC-419B-A8BE-100E5DDD8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F79A1A81-4FFC-419B-A8BE-100E5DDD8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35273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de-DE" dirty="0" smtClean="0"/>
              <a:t>Datenbank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12" y="5733256"/>
            <a:ext cx="4920722" cy="10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Implementierung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707354"/>
            <a:ext cx="7776864" cy="51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6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404664"/>
            <a:ext cx="9001000" cy="34712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99" y="3933056"/>
            <a:ext cx="8872663" cy="1546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27" y="5301208"/>
            <a:ext cx="2348313" cy="13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0" y="764704"/>
            <a:ext cx="8934026" cy="20909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789" y="3259882"/>
            <a:ext cx="8388424" cy="2041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5080"/>
            <a:ext cx="3882357" cy="18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" y="600932"/>
            <a:ext cx="9144000" cy="2266006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763688" y="548680"/>
            <a:ext cx="2088232" cy="313512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/>
          <p:cNvSpPr/>
          <p:nvPr/>
        </p:nvSpPr>
        <p:spPr>
          <a:xfrm>
            <a:off x="2313626" y="1446549"/>
            <a:ext cx="1368648" cy="313512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3917235" y="1880473"/>
            <a:ext cx="1224136" cy="313512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77" y="3140968"/>
            <a:ext cx="8388424" cy="2041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35" y="4941168"/>
            <a:ext cx="4985940" cy="16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8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8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384"/>
            <a:ext cx="41563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Dokumentation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508">
            <a:off x="4098871" y="3434555"/>
            <a:ext cx="5982848" cy="40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de-DE" dirty="0" smtClean="0"/>
              <a:t>Screenshot der Anwendung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48" y="1844824"/>
            <a:ext cx="5867872" cy="482691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12976"/>
            <a:ext cx="496996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02" y="836712"/>
            <a:ext cx="5160718" cy="2498874"/>
          </a:xfrm>
          <a:prstGeom prst="rect">
            <a:avLst/>
          </a:prstGeom>
        </p:spPr>
      </p:pic>
      <p:sp>
        <p:nvSpPr>
          <p:cNvPr id="4" name="Rechteck 3"/>
          <p:cNvSpPr>
            <a:spLocks noChangeAspect="1"/>
          </p:cNvSpPr>
          <p:nvPr/>
        </p:nvSpPr>
        <p:spPr>
          <a:xfrm>
            <a:off x="251520" y="4027616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1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hteck 8"/>
          <p:cNvSpPr>
            <a:spLocks noChangeAspect="1"/>
          </p:cNvSpPr>
          <p:nvPr/>
        </p:nvSpPr>
        <p:spPr>
          <a:xfrm>
            <a:off x="1467387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2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hteck 9"/>
          <p:cNvSpPr>
            <a:spLocks noChangeAspect="1"/>
          </p:cNvSpPr>
          <p:nvPr/>
        </p:nvSpPr>
        <p:spPr>
          <a:xfrm>
            <a:off x="3899121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2683254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hteck 11"/>
          <p:cNvSpPr>
            <a:spLocks noChangeAspect="1"/>
          </p:cNvSpPr>
          <p:nvPr/>
        </p:nvSpPr>
        <p:spPr>
          <a:xfrm>
            <a:off x="7806195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5114988" y="4014050"/>
            <a:ext cx="2553356" cy="1080000"/>
          </a:xfrm>
          <a:prstGeom prst="rect">
            <a:avLst/>
          </a:prstGeom>
          <a:solidFill>
            <a:srgbClr val="C4DBE8"/>
          </a:solidFill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5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195736" y="1700808"/>
            <a:ext cx="8229600" cy="11430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Agenda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686" y="3464762"/>
            <a:ext cx="16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 Vorstellung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Gerader Verbinder 19"/>
          <p:cNvCxnSpPr>
            <a:stCxn id="4" idx="0"/>
            <a:endCxn id="18" idx="2"/>
          </p:cNvCxnSpPr>
          <p:nvPr/>
        </p:nvCxnSpPr>
        <p:spPr>
          <a:xfrm flipV="1">
            <a:off x="791520" y="3834094"/>
            <a:ext cx="0" cy="19352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07504" y="383409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84047" y="5302949"/>
            <a:ext cx="204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Einführung ins</a:t>
            </a:r>
          </a:p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Thema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611186" y="34695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Analyse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222768" y="3469581"/>
            <a:ext cx="233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Implementierung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827053" y="52674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Entwurf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16793" y="5267454"/>
            <a:ext cx="85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Fazit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Gerader Verbinder 30"/>
          <p:cNvCxnSpPr>
            <a:stCxn id="9" idx="2"/>
            <a:endCxn id="25" idx="0"/>
          </p:cNvCxnSpPr>
          <p:nvPr/>
        </p:nvCxnSpPr>
        <p:spPr>
          <a:xfrm>
            <a:off x="2007387" y="5094050"/>
            <a:ext cx="0" cy="20889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1323371" y="5302949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>
            <a:stCxn id="11" idx="0"/>
            <a:endCxn id="26" idx="2"/>
          </p:cNvCxnSpPr>
          <p:nvPr/>
        </p:nvCxnSpPr>
        <p:spPr>
          <a:xfrm flipV="1">
            <a:off x="3223254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>
            <a:stCxn id="28" idx="0"/>
            <a:endCxn id="10" idx="2"/>
          </p:cNvCxnSpPr>
          <p:nvPr/>
        </p:nvCxnSpPr>
        <p:spPr>
          <a:xfrm flipV="1">
            <a:off x="4439121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>
            <a:stCxn id="13" idx="0"/>
            <a:endCxn id="27" idx="2"/>
          </p:cNvCxnSpPr>
          <p:nvPr/>
        </p:nvCxnSpPr>
        <p:spPr>
          <a:xfrm flipV="1">
            <a:off x="6391666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stCxn id="12" idx="2"/>
            <a:endCxn id="29" idx="0"/>
          </p:cNvCxnSpPr>
          <p:nvPr/>
        </p:nvCxnSpPr>
        <p:spPr>
          <a:xfrm>
            <a:off x="8346195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2539238" y="3828750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55105" y="526745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5286567" y="3838913"/>
            <a:ext cx="227399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760864" y="5267454"/>
            <a:ext cx="112533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52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DBE8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Zielerreichung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70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29">
            <a:off x="3657523" y="222444"/>
            <a:ext cx="9144000" cy="44648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1628800"/>
            <a:ext cx="9144000" cy="579536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83568" y="264968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Black" panose="020B0A04020102020204" pitchFamily="34" charset="0"/>
              </a:rPr>
              <a:t>Anwendung auch in </a:t>
            </a:r>
          </a:p>
          <a:p>
            <a:r>
              <a:rPr lang="de-DE" dirty="0" smtClean="0">
                <a:latin typeface="Arial Black" panose="020B0A04020102020204" pitchFamily="34" charset="0"/>
              </a:rPr>
              <a:t>Geschwisterunternehmen einsetzen… 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0908160">
            <a:off x="4451046" y="1343603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Arial Black" panose="020B0A04020102020204" pitchFamily="34" charset="0"/>
              </a:rPr>
              <a:t>…automatische Verbuchung</a:t>
            </a:r>
          </a:p>
          <a:p>
            <a:pPr algn="r"/>
            <a:r>
              <a:rPr lang="de-DE" dirty="0">
                <a:latin typeface="Arial Black" panose="020B0A04020102020204" pitchFamily="34" charset="0"/>
              </a:rPr>
              <a:t>i</a:t>
            </a:r>
            <a:r>
              <a:rPr lang="de-DE" dirty="0" smtClean="0">
                <a:latin typeface="Arial Black" panose="020B0A04020102020204" pitchFamily="34" charset="0"/>
              </a:rPr>
              <a:t>n der </a:t>
            </a:r>
            <a:r>
              <a:rPr lang="de-DE" dirty="0" err="1" smtClean="0">
                <a:latin typeface="Arial Black" panose="020B0A04020102020204" pitchFamily="34" charset="0"/>
              </a:rPr>
              <a:t>FiBu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Weiterführung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64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 </a:t>
            </a:r>
            <a:r>
              <a:rPr lang="de-DE" dirty="0" smtClean="0"/>
              <a:t> Ende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dirty="0" smtClean="0"/>
              <a:t>    Vielen Dank für Ihre Aufmerksamkeit!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4500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0"/>
            <a:ext cx="5918521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smtClean="0">
                <a:solidFill>
                  <a:srgbClr val="014B92"/>
                </a:solidFill>
              </a:rPr>
              <a:t>Wikimedia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http://upload.wikimedia.org/wikipedia/commons/8/8c/Umzugskarton.jpg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1" y="332655"/>
            <a:ext cx="1943835" cy="159217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662"/>
            <a:ext cx="3137699" cy="2091799"/>
          </a:xfrm>
          <a:prstGeom prst="rect">
            <a:avLst/>
          </a:prstGeom>
        </p:spPr>
      </p:pic>
      <p:sp>
        <p:nvSpPr>
          <p:cNvPr id="18" name="Textplatzhalter 6"/>
          <p:cNvSpPr txBox="1">
            <a:spLocks/>
          </p:cNvSpPr>
          <p:nvPr/>
        </p:nvSpPr>
        <p:spPr>
          <a:xfrm>
            <a:off x="3240658" y="2276872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14B92"/>
                </a:solidFill>
              </a:rPr>
              <a:t>OTA </a:t>
            </a:r>
            <a:r>
              <a:rPr lang="de-DE" dirty="0" err="1" smtClean="0">
                <a:solidFill>
                  <a:srgbClr val="014B92"/>
                </a:solidFill>
              </a:rPr>
              <a:t>Photos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https://www.flickr.com/photos/101332430@N03/9677860267/sizes/l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4" y="4824922"/>
            <a:ext cx="2505175" cy="1878881"/>
          </a:xfrm>
          <a:prstGeom prst="rect">
            <a:avLst/>
          </a:prstGeom>
        </p:spPr>
      </p:pic>
      <p:sp>
        <p:nvSpPr>
          <p:cNvPr id="20" name="Textplatzhalter 6"/>
          <p:cNvSpPr txBox="1">
            <a:spLocks/>
          </p:cNvSpPr>
          <p:nvPr/>
        </p:nvSpPr>
        <p:spPr>
          <a:xfrm>
            <a:off x="3225479" y="4590483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Images_of_Money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https://www.flickr.com/photos/59937401@N07/5930032284/sizes/l</a:t>
            </a:r>
            <a:endParaRPr lang="de-DE" dirty="0" smtClean="0">
              <a:solidFill>
                <a:srgbClr val="014B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"/>
            <a:ext cx="2987825" cy="2201725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0"/>
            <a:ext cx="5903342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BenGrantham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014B92"/>
                </a:solidFill>
              </a:rPr>
              <a:t>https://www.flickr.com/photos/ijammin/4434778643/sizes/l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18" name="Textplatzhalter 6"/>
          <p:cNvSpPr txBox="1">
            <a:spLocks/>
          </p:cNvSpPr>
          <p:nvPr/>
        </p:nvSpPr>
        <p:spPr>
          <a:xfrm>
            <a:off x="3240658" y="2276872"/>
            <a:ext cx="5903342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dotmatchbox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https://www.flickr.com/photos/7944769@N03/5492740280/sizes/l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349500"/>
            <a:ext cx="2987823" cy="2159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56438"/>
            <a:ext cx="2987825" cy="2201562"/>
          </a:xfrm>
          <a:prstGeom prst="rect">
            <a:avLst/>
          </a:prstGeom>
        </p:spPr>
      </p:pic>
      <p:sp>
        <p:nvSpPr>
          <p:cNvPr id="1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4656438"/>
            <a:ext cx="5903342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sisssou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https://www.flickr.com/photos/sissou/8432968631/sizes/l</a:t>
            </a:r>
            <a:endParaRPr lang="de-DE" dirty="0" smtClean="0">
              <a:solidFill>
                <a:srgbClr val="014B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0"/>
            <a:ext cx="5918521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smtClean="0">
                <a:solidFill>
                  <a:srgbClr val="014B92"/>
                </a:solidFill>
              </a:rPr>
              <a:t>Courtney </a:t>
            </a:r>
            <a:r>
              <a:rPr lang="de-DE" dirty="0" err="1" smtClean="0">
                <a:solidFill>
                  <a:srgbClr val="014B92"/>
                </a:solidFill>
              </a:rPr>
              <a:t>Icenhour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http://de.freepik.com/fotos-kostenlos/nicht-vergessen_33883.htm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18" name="Textplatzhalter 6"/>
          <p:cNvSpPr txBox="1">
            <a:spLocks/>
          </p:cNvSpPr>
          <p:nvPr/>
        </p:nvSpPr>
        <p:spPr>
          <a:xfrm>
            <a:off x="3252553" y="4680917"/>
            <a:ext cx="5903342" cy="2177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14B92"/>
                </a:solidFill>
              </a:rPr>
              <a:t>Ryan McGuire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http://de.freepik.com/fotos-kostenlos/einsam-uhr_756117.htm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18" y="1"/>
            <a:ext cx="2997299" cy="22055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9" y="2349500"/>
            <a:ext cx="2997299" cy="215598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54491"/>
            <a:ext cx="2996942" cy="2225992"/>
          </a:xfrm>
          <a:prstGeom prst="rect">
            <a:avLst/>
          </a:prstGeom>
        </p:spPr>
      </p:pic>
      <p:sp>
        <p:nvSpPr>
          <p:cNvPr id="12" name="Textplatzhalter 6"/>
          <p:cNvSpPr txBox="1">
            <a:spLocks/>
          </p:cNvSpPr>
          <p:nvPr/>
        </p:nvSpPr>
        <p:spPr>
          <a:xfrm>
            <a:off x="3252553" y="2349500"/>
            <a:ext cx="5903342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14B92"/>
                </a:solidFill>
              </a:rPr>
              <a:t>Hay Kranen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https://www.flickr.com/photos/husky/22167426/sizes/l</a:t>
            </a:r>
            <a:endParaRPr lang="de-DE" dirty="0" smtClean="0">
              <a:solidFill>
                <a:srgbClr val="014B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0"/>
            <a:ext cx="5918521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Images_of_Mone</a:t>
            </a:r>
            <a:r>
              <a:rPr lang="de-DE" dirty="0" err="1">
                <a:solidFill>
                  <a:srgbClr val="014B92"/>
                </a:solidFill>
              </a:rPr>
              <a:t>y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https://www.flickr.com/photos/59937401@N07/5930025654/sizes/l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18" name="Textplatzhalter 6"/>
          <p:cNvSpPr txBox="1">
            <a:spLocks/>
          </p:cNvSpPr>
          <p:nvPr/>
        </p:nvSpPr>
        <p:spPr>
          <a:xfrm>
            <a:off x="3240658" y="2276872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pixabay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http://de.freepik.com/fotos-kostenlos/taschenrechner-geld-geschaftsausstattung-pen-buro_668868.htm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20" name="Textplatzhalter 6"/>
          <p:cNvSpPr txBox="1">
            <a:spLocks/>
          </p:cNvSpPr>
          <p:nvPr/>
        </p:nvSpPr>
        <p:spPr>
          <a:xfrm>
            <a:off x="3225479" y="4590483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sxc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http://de.freepik.com/fotos-kostenlos/sand-glas-3_19541.htm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29"/>
            <a:ext cx="3041618" cy="228121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863"/>
            <a:ext cx="2974438" cy="204915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5427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02" y="836712"/>
            <a:ext cx="5160718" cy="2498874"/>
          </a:xfrm>
          <a:prstGeom prst="rect">
            <a:avLst/>
          </a:prstGeom>
        </p:spPr>
      </p:pic>
      <p:sp>
        <p:nvSpPr>
          <p:cNvPr id="4" name="Rechteck 3"/>
          <p:cNvSpPr>
            <a:spLocks noChangeAspect="1"/>
          </p:cNvSpPr>
          <p:nvPr/>
        </p:nvSpPr>
        <p:spPr>
          <a:xfrm>
            <a:off x="251520" y="4027616"/>
            <a:ext cx="1080000" cy="1080000"/>
          </a:xfrm>
          <a:prstGeom prst="rect">
            <a:avLst/>
          </a:prstGeom>
          <a:solidFill>
            <a:srgbClr val="C4DBE8"/>
          </a:solidFill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1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hteck 8"/>
          <p:cNvSpPr>
            <a:spLocks noChangeAspect="1"/>
          </p:cNvSpPr>
          <p:nvPr/>
        </p:nvSpPr>
        <p:spPr>
          <a:xfrm>
            <a:off x="1467387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2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hteck 9"/>
          <p:cNvSpPr>
            <a:spLocks noChangeAspect="1"/>
          </p:cNvSpPr>
          <p:nvPr/>
        </p:nvSpPr>
        <p:spPr>
          <a:xfrm>
            <a:off x="3899121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2683254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hteck 11"/>
          <p:cNvSpPr>
            <a:spLocks noChangeAspect="1"/>
          </p:cNvSpPr>
          <p:nvPr/>
        </p:nvSpPr>
        <p:spPr>
          <a:xfrm>
            <a:off x="7806195" y="4014050"/>
            <a:ext cx="1080000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solidFill>
                  <a:srgbClr val="014B92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5114988" y="4014050"/>
            <a:ext cx="2553356" cy="1080000"/>
          </a:xfrm>
          <a:prstGeom prst="rect">
            <a:avLst/>
          </a:prstGeom>
          <a:noFill/>
          <a:ln>
            <a:solidFill>
              <a:srgbClr val="014B9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5</a:t>
            </a:r>
            <a:endParaRPr lang="de-DE" sz="5000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195736" y="1700808"/>
            <a:ext cx="8229600" cy="1143000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Agenda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55686" y="3464762"/>
            <a:ext cx="16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 Vorstellung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Gerader Verbinder 19"/>
          <p:cNvCxnSpPr>
            <a:stCxn id="4" idx="0"/>
            <a:endCxn id="18" idx="2"/>
          </p:cNvCxnSpPr>
          <p:nvPr/>
        </p:nvCxnSpPr>
        <p:spPr>
          <a:xfrm flipV="1">
            <a:off x="791520" y="3834094"/>
            <a:ext cx="0" cy="19352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07504" y="383409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984047" y="5302949"/>
            <a:ext cx="204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Einführung ins</a:t>
            </a:r>
          </a:p>
          <a:p>
            <a:pPr algn="ctr"/>
            <a:r>
              <a:rPr lang="de-DE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Thema</a:t>
            </a:r>
            <a:endParaRPr lang="de-DE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611186" y="34695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Analyse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222768" y="3469581"/>
            <a:ext cx="233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Implementierung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827053" y="52674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Entwurf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16793" y="5267454"/>
            <a:ext cx="85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14B92"/>
                </a:solidFill>
                <a:latin typeface="Arial Black" panose="020B0A04020102020204" pitchFamily="34" charset="0"/>
              </a:rPr>
              <a:t>Fazit</a:t>
            </a:r>
            <a:endParaRPr lang="de-DE" b="1" dirty="0">
              <a:solidFill>
                <a:srgbClr val="014B9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Gerader Verbinder 30"/>
          <p:cNvCxnSpPr>
            <a:stCxn id="9" idx="2"/>
            <a:endCxn id="25" idx="0"/>
          </p:cNvCxnSpPr>
          <p:nvPr/>
        </p:nvCxnSpPr>
        <p:spPr>
          <a:xfrm>
            <a:off x="2007387" y="5094050"/>
            <a:ext cx="0" cy="20889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1323371" y="5302949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>
            <a:stCxn id="11" idx="0"/>
            <a:endCxn id="26" idx="2"/>
          </p:cNvCxnSpPr>
          <p:nvPr/>
        </p:nvCxnSpPr>
        <p:spPr>
          <a:xfrm flipV="1">
            <a:off x="3223254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>
            <a:stCxn id="28" idx="0"/>
            <a:endCxn id="10" idx="2"/>
          </p:cNvCxnSpPr>
          <p:nvPr/>
        </p:nvCxnSpPr>
        <p:spPr>
          <a:xfrm flipV="1">
            <a:off x="4439121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>
            <a:stCxn id="13" idx="0"/>
            <a:endCxn id="27" idx="2"/>
          </p:cNvCxnSpPr>
          <p:nvPr/>
        </p:nvCxnSpPr>
        <p:spPr>
          <a:xfrm flipV="1">
            <a:off x="6391666" y="3838913"/>
            <a:ext cx="0" cy="17513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stCxn id="12" idx="2"/>
            <a:endCxn id="29" idx="0"/>
          </p:cNvCxnSpPr>
          <p:nvPr/>
        </p:nvCxnSpPr>
        <p:spPr>
          <a:xfrm>
            <a:off x="8346195" y="5094050"/>
            <a:ext cx="0" cy="1734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2539238" y="3828750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55105" y="5267454"/>
            <a:ext cx="135988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5286567" y="3838913"/>
            <a:ext cx="227399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760864" y="5267454"/>
            <a:ext cx="112533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3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4DBE8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0"/>
            <a:ext cx="5918521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Allan</a:t>
            </a:r>
            <a:r>
              <a:rPr lang="de-DE" dirty="0" smtClean="0">
                <a:solidFill>
                  <a:srgbClr val="014B92"/>
                </a:solidFill>
              </a:rPr>
              <a:t> </a:t>
            </a:r>
            <a:r>
              <a:rPr lang="de-DE" dirty="0" err="1" smtClean="0">
                <a:solidFill>
                  <a:srgbClr val="014B92"/>
                </a:solidFill>
              </a:rPr>
              <a:t>Ajifo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014B92"/>
                </a:solidFill>
              </a:rPr>
              <a:t>https</a:t>
            </a:r>
            <a:r>
              <a:rPr lang="de-DE" sz="1800" dirty="0">
                <a:solidFill>
                  <a:srgbClr val="014B92"/>
                </a:solidFill>
              </a:rPr>
              <a:t>://www.flickr.com/photos/125992663@N02/14599057254/sizes/l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18" name="Textplatzhalter 6"/>
          <p:cNvSpPr txBox="1">
            <a:spLocks/>
          </p:cNvSpPr>
          <p:nvPr/>
        </p:nvSpPr>
        <p:spPr>
          <a:xfrm>
            <a:off x="3240658" y="2276872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14B92"/>
                </a:solidFill>
              </a:rPr>
              <a:t>Wikipedia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http://upload.wikimedia.org/wikipedia/commons/c/c3/PlayStation3-Sixaxis.png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20" name="Textplatzhalter 6"/>
          <p:cNvSpPr txBox="1">
            <a:spLocks/>
          </p:cNvSpPr>
          <p:nvPr/>
        </p:nvSpPr>
        <p:spPr>
          <a:xfrm>
            <a:off x="3225479" y="4590483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14B92"/>
                </a:solidFill>
              </a:rPr>
              <a:t>Wikipedia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http://upload.wikimedia.org/wikipedia/commons/7/7e/LG_L194WT-SF_LCD_monitor.jpg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670330" cy="17596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7" y="2381508"/>
            <a:ext cx="2460932" cy="20376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0" y="4725144"/>
            <a:ext cx="2275439" cy="19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0"/>
            <a:ext cx="5918521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smtClean="0">
                <a:solidFill>
                  <a:srgbClr val="014B92"/>
                </a:solidFill>
              </a:rPr>
              <a:t>Microsoft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http://upload.wikimedia.org/wikipedia/commons/7/72/Logo_C_Sharp.png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18" name="Textplatzhalter 6"/>
          <p:cNvSpPr txBox="1">
            <a:spLocks/>
          </p:cNvSpPr>
          <p:nvPr/>
        </p:nvSpPr>
        <p:spPr>
          <a:xfrm>
            <a:off x="3240658" y="2276872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14B92"/>
                </a:solidFill>
              </a:rPr>
              <a:t>Oracle Corporation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http://upload.wikimedia.org/wikipedia/commons/5/50/Oracle_logo.svg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20" name="Textplatzhalter 6"/>
          <p:cNvSpPr txBox="1">
            <a:spLocks/>
          </p:cNvSpPr>
          <p:nvPr/>
        </p:nvSpPr>
        <p:spPr>
          <a:xfrm>
            <a:off x="3225479" y="4590483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>
                <a:solidFill>
                  <a:srgbClr val="014B92"/>
                </a:solidFill>
              </a:rPr>
              <a:t>n</a:t>
            </a:r>
            <a:r>
              <a:rPr lang="de-DE" dirty="0" err="1" smtClean="0">
                <a:solidFill>
                  <a:srgbClr val="014B92"/>
                </a:solidFill>
              </a:rPr>
              <a:t>et_efekt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https://www.flickr.com/photos/wheatfields/3797277793/sizes/l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887"/>
            <a:ext cx="2078700" cy="20787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15" y="3212192"/>
            <a:ext cx="3177099" cy="6560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" y="4614621"/>
            <a:ext cx="2987824" cy="20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40658" y="0"/>
            <a:ext cx="5918521" cy="227647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 err="1" smtClean="0">
                <a:solidFill>
                  <a:srgbClr val="014B92"/>
                </a:solidFill>
              </a:rPr>
              <a:t>Philo</a:t>
            </a:r>
            <a:r>
              <a:rPr lang="de-DE" dirty="0" smtClean="0">
                <a:solidFill>
                  <a:srgbClr val="014B92"/>
                </a:solidFill>
              </a:rPr>
              <a:t> </a:t>
            </a:r>
            <a:r>
              <a:rPr lang="de-DE" dirty="0" err="1" smtClean="0">
                <a:solidFill>
                  <a:srgbClr val="014B92"/>
                </a:solidFill>
              </a:rPr>
              <a:t>Nordlund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https://www.flickr.com/photos/philon/2477878611/sizes/o/</a:t>
            </a:r>
            <a:endParaRPr lang="de-DE" dirty="0" smtClean="0">
              <a:solidFill>
                <a:srgbClr val="014B92"/>
              </a:solidFill>
            </a:endParaRPr>
          </a:p>
        </p:txBody>
      </p:sp>
      <p:sp>
        <p:nvSpPr>
          <p:cNvPr id="18" name="Textplatzhalter 6"/>
          <p:cNvSpPr txBox="1">
            <a:spLocks/>
          </p:cNvSpPr>
          <p:nvPr/>
        </p:nvSpPr>
        <p:spPr>
          <a:xfrm>
            <a:off x="3240658" y="2276872"/>
            <a:ext cx="5918521" cy="227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14B92"/>
                </a:solidFill>
              </a:rPr>
              <a:t>Freddie </a:t>
            </a:r>
            <a:r>
              <a:rPr lang="de-DE" dirty="0" err="1" smtClean="0">
                <a:solidFill>
                  <a:srgbClr val="014B92"/>
                </a:solidFill>
              </a:rPr>
              <a:t>Alequin</a:t>
            </a:r>
            <a:endParaRPr lang="de-DE" dirty="0" smtClean="0">
              <a:solidFill>
                <a:srgbClr val="014B9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14B92"/>
                </a:solidFill>
              </a:rPr>
              <a:t>https://www.flickr.com/photos/falequin/8443342362/sizes/l</a:t>
            </a:r>
            <a:endParaRPr lang="de-DE" dirty="0" smtClean="0">
              <a:solidFill>
                <a:srgbClr val="014B92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42" b="-1258"/>
          <a:stretch/>
        </p:blipFill>
        <p:spPr>
          <a:xfrm>
            <a:off x="-2524" y="1"/>
            <a:ext cx="3100953" cy="22309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86" y="2349500"/>
            <a:ext cx="2997156" cy="2159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699792" y="4658792"/>
            <a:ext cx="864096" cy="2199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2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 smtClean="0">
                <a:hlinkClick r:id="rId2"/>
              </a:rPr>
              <a:t>https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www.flickr.com/photos/7944769@N03/5492740280/sizes/l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3"/>
              </a:rPr>
              <a:t>https://</a:t>
            </a:r>
            <a:r>
              <a:rPr lang="de-DE" dirty="0" smtClean="0">
                <a:hlinkClick r:id="rId3"/>
              </a:rPr>
              <a:t>www.flickr.com/photos/59937401@N07/5930025654/sizes/l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4"/>
              </a:rPr>
              <a:t>http://</a:t>
            </a:r>
            <a:r>
              <a:rPr lang="de-DE" dirty="0" smtClean="0">
                <a:hlinkClick r:id="rId4"/>
              </a:rPr>
              <a:t>de.freepik.com/fotos-kostenlos/sand-glas-3_19541.htm</a:t>
            </a:r>
            <a:endParaRPr lang="de-DE" dirty="0" smtClean="0"/>
          </a:p>
          <a:p>
            <a:r>
              <a:rPr lang="de-DE" dirty="0">
                <a:hlinkClick r:id="rId5"/>
              </a:rPr>
              <a:t>https://</a:t>
            </a:r>
            <a:r>
              <a:rPr lang="de-DE" dirty="0" smtClean="0">
                <a:hlinkClick r:id="rId5"/>
              </a:rPr>
              <a:t>www.flickr.com/photos/jbid-post/6555965015/sizes/l</a:t>
            </a:r>
            <a:r>
              <a:rPr lang="de-DE" dirty="0" smtClean="0"/>
              <a:t>  </a:t>
            </a:r>
          </a:p>
          <a:p>
            <a:r>
              <a:rPr lang="de-DE" dirty="0">
                <a:hlinkClick r:id="rId6"/>
              </a:rPr>
              <a:t>http://</a:t>
            </a:r>
            <a:r>
              <a:rPr lang="de-DE" dirty="0" smtClean="0">
                <a:hlinkClick r:id="rId6"/>
              </a:rPr>
              <a:t>zealot128.github.io/DeckJS-Builder/imgs/rgr.jpg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7"/>
              </a:rPr>
              <a:t>https://</a:t>
            </a:r>
            <a:r>
              <a:rPr lang="de-DE" dirty="0" smtClean="0">
                <a:hlinkClick r:id="rId7"/>
              </a:rPr>
              <a:t>www.flickr.com/photos/andrewhurley/6254409229/sizes/l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8"/>
              </a:rPr>
              <a:t>https://www.flickr.com/photos/philon/2477878611/sizes/o</a:t>
            </a:r>
            <a:r>
              <a:rPr lang="de-DE" dirty="0" smtClean="0">
                <a:hlinkClick r:id="rId8"/>
              </a:rPr>
              <a:t>/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9"/>
              </a:rPr>
              <a:t>https://www.flickr.com/photos/bogdansuditu/2377844553/sizes/o</a:t>
            </a:r>
            <a:r>
              <a:rPr lang="de-DE" dirty="0" smtClean="0">
                <a:hlinkClick r:id="rId9"/>
              </a:rPr>
              <a:t>/</a:t>
            </a:r>
            <a:endParaRPr lang="de-DE" dirty="0" smtClean="0"/>
          </a:p>
          <a:p>
            <a:r>
              <a:rPr lang="de-DE" dirty="0">
                <a:hlinkClick r:id="rId10"/>
              </a:rPr>
              <a:t>https://</a:t>
            </a:r>
            <a:r>
              <a:rPr lang="de-DE" dirty="0" smtClean="0">
                <a:hlinkClick r:id="rId10"/>
              </a:rPr>
              <a:t>www.flickr.com/photos/falequin/8443342362/sizes/l</a:t>
            </a:r>
            <a:r>
              <a:rPr lang="de-DE" dirty="0" smtClean="0"/>
              <a:t>  </a:t>
            </a:r>
          </a:p>
          <a:p>
            <a:r>
              <a:rPr lang="de-DE" dirty="0">
                <a:hlinkClick r:id="rId11"/>
              </a:rPr>
              <a:t>http://</a:t>
            </a:r>
            <a:r>
              <a:rPr lang="de-DE" dirty="0" smtClean="0">
                <a:hlinkClick r:id="rId11"/>
              </a:rPr>
              <a:t>de.freepik.com/fotos-kostenlos/gehirn-prop_605719.htm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12"/>
              </a:rPr>
              <a:t>https://</a:t>
            </a:r>
            <a:r>
              <a:rPr lang="de-DE" dirty="0" smtClean="0">
                <a:hlinkClick r:id="rId12"/>
              </a:rPr>
              <a:t>www.flickr.com/photos/125992663@N02/14599057254/sizes/l</a:t>
            </a:r>
            <a:endParaRPr lang="de-DE" dirty="0" smtClean="0"/>
          </a:p>
          <a:p>
            <a:r>
              <a:rPr lang="de-DE" dirty="0">
                <a:hlinkClick r:id="rId13"/>
              </a:rPr>
              <a:t>https://www.flickr.com/photos/mawel/865770336/sizes/o</a:t>
            </a:r>
            <a:r>
              <a:rPr lang="de-DE" dirty="0" smtClean="0">
                <a:hlinkClick r:id="rId13"/>
              </a:rPr>
              <a:t>/</a:t>
            </a:r>
            <a:r>
              <a:rPr lang="de-DE" dirty="0" smtClean="0"/>
              <a:t>  </a:t>
            </a:r>
          </a:p>
          <a:p>
            <a:r>
              <a:rPr lang="de-DE" dirty="0">
                <a:hlinkClick r:id="rId14"/>
              </a:rPr>
              <a:t>https://</a:t>
            </a:r>
            <a:r>
              <a:rPr lang="de-DE" dirty="0" smtClean="0">
                <a:hlinkClick r:id="rId14"/>
              </a:rPr>
              <a:t>www.flickr.com/photos/ijammin/4434778643/sizes/l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15"/>
              </a:rPr>
              <a:t>http://</a:t>
            </a:r>
            <a:r>
              <a:rPr lang="de-DE" dirty="0" smtClean="0">
                <a:hlinkClick r:id="rId15"/>
              </a:rPr>
              <a:t>verpackungen-weber.de/onewebmedia/Umzugskartons.jpg</a:t>
            </a:r>
            <a:r>
              <a:rPr lang="de-DE" dirty="0" smtClean="0"/>
              <a:t> </a:t>
            </a:r>
          </a:p>
          <a:p>
            <a:r>
              <a:rPr lang="de-DE" dirty="0">
                <a:hlinkClick r:id="rId16"/>
              </a:rPr>
              <a:t>https://</a:t>
            </a:r>
            <a:r>
              <a:rPr lang="de-DE" dirty="0" smtClean="0">
                <a:hlinkClick r:id="rId16"/>
              </a:rPr>
              <a:t>www.flickr.com/photos/wheatfields/3797277793/sizes/l</a:t>
            </a:r>
            <a:r>
              <a:rPr lang="de-DE" dirty="0" smtClean="0"/>
              <a:t> 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6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mit Pfeil 5"/>
          <p:cNvCxnSpPr/>
          <p:nvPr/>
        </p:nvCxnSpPr>
        <p:spPr>
          <a:xfrm>
            <a:off x="3131840" y="1844824"/>
            <a:ext cx="2671790" cy="2018334"/>
          </a:xfrm>
          <a:prstGeom prst="straightConnector1">
            <a:avLst/>
          </a:prstGeom>
          <a:ln w="168275" cap="sq">
            <a:solidFill>
              <a:srgbClr val="034A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 flipV="1">
            <a:off x="2267744" y="1842714"/>
            <a:ext cx="2573389" cy="1874318"/>
          </a:xfrm>
          <a:prstGeom prst="straightConnector1">
            <a:avLst/>
          </a:prstGeom>
          <a:ln w="168275" cap="sq">
            <a:solidFill>
              <a:srgbClr val="034A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92424"/>
            <a:ext cx="4572002" cy="1132720"/>
          </a:xfrm>
          <a:prstGeom prst="rect">
            <a:avLst/>
          </a:prstGeom>
        </p:spPr>
      </p:pic>
      <p:sp>
        <p:nvSpPr>
          <p:cNvPr id="17" name="Textplatzhalt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Projektvorstellung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2081788" cy="7071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65" y="987455"/>
            <a:ext cx="2093461" cy="17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92" y="3140968"/>
            <a:ext cx="2784640" cy="2088480"/>
          </a:xfrm>
          <a:prstGeom prst="rect">
            <a:avLst/>
          </a:prstGeom>
        </p:spPr>
      </p:pic>
      <p:graphicFrame>
        <p:nvGraphicFramePr>
          <p:cNvPr id="24" name="Diagramm 23"/>
          <p:cNvGraphicFramePr/>
          <p:nvPr>
            <p:extLst>
              <p:ext uri="{D42A27DB-BD31-4B8C-83A1-F6EECF244321}">
                <p14:modId xmlns:p14="http://schemas.microsoft.com/office/powerpoint/2010/main" val="139081804"/>
              </p:ext>
            </p:extLst>
          </p:nvPr>
        </p:nvGraphicFramePr>
        <p:xfrm>
          <a:off x="2571750" y="1988840"/>
          <a:ext cx="732884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Grafik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3429000"/>
          </a:xfrm>
          <a:prstGeom prst="rect">
            <a:avLst/>
          </a:prstGeom>
        </p:spPr>
      </p:pic>
      <p:sp>
        <p:nvSpPr>
          <p:cNvPr id="28" name="Textplatzhalter 2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dirty="0" smtClean="0"/>
              <a:t>Alterungsrückstellung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675792" y="2905780"/>
            <a:ext cx="3648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Arial Black" panose="020B0A04020102020204" pitchFamily="34" charset="0"/>
              </a:rPr>
              <a:t>Beiträge senken</a:t>
            </a:r>
            <a:endParaRPr lang="de-DE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2" y="85725"/>
            <a:ext cx="8913439" cy="6686550"/>
          </a:xfrm>
          <a:prstGeom prst="rect">
            <a:avLst/>
          </a:prstGeom>
          <a:blipFill dpi="0" rotWithShape="1">
            <a:blip r:embed="rId4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effectLst>
            <a:reflection endPos="0" dir="5400000" sy="-100000" algn="bl" rotWithShape="0"/>
          </a:effectLst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94532" y="5373216"/>
            <a:ext cx="8596102" cy="8636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Ist-Zustand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424"/>
            <a:ext cx="91440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45 -0.13648 L 0 -3.01874E-6 " pathEditMode="relative" rAng="0" ptsTypes="AA">
                                      <p:cBhvr>
                                        <p:cTn id="11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682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2" y="85725"/>
            <a:ext cx="8913439" cy="6686550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424"/>
            <a:ext cx="9144000" cy="53911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2420887"/>
            <a:ext cx="2808312" cy="1368153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1504118" y="2663039"/>
            <a:ext cx="2906447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0" y="476672"/>
            <a:ext cx="8034182" cy="601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2" y="1052735"/>
            <a:ext cx="8882955" cy="4882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32245"/>
            <a:ext cx="9002401" cy="339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0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11424 0.128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64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01874E-6 L -0.2599 -0.419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2098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1898 L 0.07587 -0.13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562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0.0421 L 0.24236 -0.385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1718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24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7" dur="2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-0.04326 L 0.26893 -0.1459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-513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902 L 3.05556E-6 0.14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Office PowerPoint</Application>
  <PresentationFormat>Bildschirmpräsentation (4:3)</PresentationFormat>
  <Paragraphs>487</Paragraphs>
  <Slides>53</Slides>
  <Notes>47</Notes>
  <HiddenSlides>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4" baseType="lpstr">
      <vt:lpstr>Larissa</vt:lpstr>
      <vt:lpstr>Übertragungswertverarbeitung</vt:lpstr>
      <vt:lpstr>Agenda</vt:lpstr>
      <vt:lpstr>PowerPoint-Präsentation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Agenda</vt:lpstr>
      <vt:lpstr>PowerPoint-Präsentation</vt:lpstr>
      <vt:lpstr>PowerPoint-Präsentation</vt:lpstr>
      <vt:lpstr>  Ende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ALTE OLDENBURGER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Gerda Feldhaus</dc:creator>
  <cp:lastModifiedBy>Stefan</cp:lastModifiedBy>
  <cp:revision>292</cp:revision>
  <dcterms:created xsi:type="dcterms:W3CDTF">2014-12-03T08:44:01Z</dcterms:created>
  <dcterms:modified xsi:type="dcterms:W3CDTF">2015-02-08T17:15:49Z</dcterms:modified>
</cp:coreProperties>
</file>